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7" r:id="rId3"/>
    <p:sldId id="262" r:id="rId4"/>
    <p:sldId id="257" r:id="rId5"/>
    <p:sldId id="271" r:id="rId6"/>
    <p:sldId id="263" r:id="rId7"/>
    <p:sldId id="288" r:id="rId8"/>
    <p:sldId id="283" r:id="rId9"/>
    <p:sldId id="275" r:id="rId10"/>
    <p:sldId id="286" r:id="rId11"/>
    <p:sldId id="289" r:id="rId12"/>
    <p:sldId id="274" r:id="rId13"/>
    <p:sldId id="278" r:id="rId14"/>
    <p:sldId id="277" r:id="rId15"/>
    <p:sldId id="285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 fahreza pratama" initials="Mfp" lastIdx="2" clrIdx="0">
    <p:extLst>
      <p:ext uri="{19B8F6BF-5375-455C-9EA6-DF929625EA0E}">
        <p15:presenceInfo xmlns:p15="http://schemas.microsoft.com/office/powerpoint/2012/main" userId="M fahreza prata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38" autoAdjust="0"/>
    <p:restoredTop sz="94674" autoAdjust="0"/>
  </p:normalViewPr>
  <p:slideViewPr>
    <p:cSldViewPr snapToGrid="0">
      <p:cViewPr varScale="1">
        <p:scale>
          <a:sx n="113" d="100"/>
          <a:sy n="113" d="100"/>
        </p:scale>
        <p:origin x="120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75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Presretanja i prisluškivanje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2.1</c:v>
                </c:pt>
                <c:pt idx="1">
                  <c:v>2.8</c:v>
                </c:pt>
                <c:pt idx="2">
                  <c:v>3.6</c:v>
                </c:pt>
                <c:pt idx="3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BA-4A2A-AFB3-28DBC9C872E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Napadi posrednika (MITM)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1.3</c:v>
                </c:pt>
                <c:pt idx="1">
                  <c:v>1.9</c:v>
                </c:pt>
                <c:pt idx="2">
                  <c:v>2.5</c:v>
                </c:pt>
                <c:pt idx="3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BA-4A2A-AFB3-28DBC9C872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96365696"/>
        <c:axId val="80339344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Curenje podataka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0.8</c:v>
                </c:pt>
                <c:pt idx="1">
                  <c:v>1.1000000000000001</c:v>
                </c:pt>
                <c:pt idx="2">
                  <c:v>1.7</c:v>
                </c:pt>
                <c:pt idx="3">
                  <c:v>2.4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CBA-4A2A-AFB3-28DBC9C872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96365696"/>
        <c:axId val="803393440"/>
      </c:lineChart>
      <c:catAx>
        <c:axId val="79636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803393440"/>
        <c:crosses val="autoZero"/>
        <c:auto val="1"/>
        <c:lblAlgn val="ctr"/>
        <c:lblOffset val="100"/>
        <c:noMultiLvlLbl val="0"/>
      </c:catAx>
      <c:valAx>
        <c:axId val="803393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pPr>
            <a:endParaRPr lang="en-US"/>
          </a:p>
        </c:txPr>
        <c:crossAx val="79636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06301A-EFD0-4148-B9A7-8AC88F61A7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57FD9E-912F-40F7-A9BE-49B493CE54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1C90E-9519-4F6D-AB89-E81C144C0765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1C3A9B-3A0A-4CC1-96AB-60C95E7974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791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0CB2E-170B-4905-AAC8-9A8D345DF4AF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B6E21-75A0-4CC6-AC8B-034C16619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1540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42AB992C-8EC6-7A22-18F5-3E1867CE95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412343" cy="303348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A1640DD0-176C-CD12-3C93-7EFC10840C1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8913" y="2336800"/>
            <a:ext cx="2554515" cy="357051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63802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A1640DD0-176C-CD12-3C93-7EFC10840C1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76228" y="203200"/>
            <a:ext cx="2554515" cy="505097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7F5AB065-125F-BC74-E5AA-337665E243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69313" y="203200"/>
            <a:ext cx="2554515" cy="505097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27492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06AAA0A4-73BA-25A2-1428-FD75158A64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9600"/>
            <a:ext cx="4412343" cy="303348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2080EA8-2F54-D5C5-9B38-3E5F860FB9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70401" y="609600"/>
            <a:ext cx="2322286" cy="303348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311C96B4-18E4-3895-696E-5A998C98CE0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50746" y="609600"/>
            <a:ext cx="3512454" cy="303348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41232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2080EA8-2F54-D5C5-9B38-3E5F860FB9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59087" y="0"/>
            <a:ext cx="2322286" cy="214811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82FEC52A-F4AA-CECF-590F-5FE92388F1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59087" y="2235201"/>
            <a:ext cx="2322286" cy="251822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71116B08-A174-6B49-78C0-502AEFB91E2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04744" y="-1"/>
            <a:ext cx="3345541" cy="475342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66196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71116B08-A174-6B49-78C0-502AEFB91E2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2845" y="0"/>
            <a:ext cx="2902856" cy="475342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81925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71116B08-A174-6B49-78C0-502AEFB91E2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29074" y="0"/>
            <a:ext cx="2902856" cy="226422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3A4E1C2-7F50-4AD7-46B0-6C89270E241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29074" y="2296885"/>
            <a:ext cx="2902856" cy="226422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744C6F0-CF46-0D5C-4EC4-CDA57171903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29074" y="4593771"/>
            <a:ext cx="2902856" cy="226422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47128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00A6B58-B1AA-3055-28FB-A193B3FA4F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952999" cy="685799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21291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00A6B58-B1AA-3055-28FB-A193B3FA4F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64600" y="0"/>
            <a:ext cx="3327400" cy="32766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454FAB2E-119B-C847-DC63-09740679254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37200" y="3276600"/>
            <a:ext cx="3327400" cy="35814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76728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00A6B58-B1AA-3055-28FB-A193B3FA4F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0200" y="317500"/>
            <a:ext cx="2362200" cy="25146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FC875408-7B5D-3419-A757-516B1B96F15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781300" y="317500"/>
            <a:ext cx="2362200" cy="25146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25CC4596-B9D9-5FEE-6774-FD6FF59E38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32400" y="317500"/>
            <a:ext cx="2362200" cy="25146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5146953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00A6B58-B1AA-3055-28FB-A193B3FA4F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829800" y="0"/>
            <a:ext cx="2362200" cy="529771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86827A4C-3998-8BA7-B92B-F5D27F222D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384142" y="3629"/>
            <a:ext cx="2362200" cy="529771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64CB82E-F118-7A10-F779-FB3238D40B2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38484" y="0"/>
            <a:ext cx="2362200" cy="529771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5889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3D38336D-1349-102E-2942-5D084897526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39000" y="0"/>
            <a:ext cx="4952999" cy="685799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231103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86827A4C-3998-8BA7-B92B-F5D27F222D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5056" y="4241801"/>
            <a:ext cx="2362200" cy="247831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A860AEA4-5473-B3E0-3A83-7E01C408924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47256" y="1763488"/>
            <a:ext cx="2362200" cy="247831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86024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86827A4C-3998-8BA7-B92B-F5D27F222D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3599266"/>
            <a:ext cx="3106057" cy="325873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A860AEA4-5473-B3E0-3A83-7E01C408924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85943" y="3599267"/>
            <a:ext cx="3106057" cy="325873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050C5B2-3071-B6EE-3FCA-74B3148DB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85943" y="0"/>
            <a:ext cx="3106057" cy="359926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1329926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86827A4C-3998-8BA7-B92B-F5D27F222D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06500" y="1186266"/>
            <a:ext cx="2161868" cy="226813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FA5FE681-CCA8-A968-76A5-26573A8A94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467100" y="1186266"/>
            <a:ext cx="2161868" cy="226813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CD08549D-59DC-2F3A-CDF6-641ECB9CEA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0" y="3535766"/>
            <a:ext cx="2161868" cy="226813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4597EB56-2F28-047C-B3BF-3FA40AE3844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67100" y="3535766"/>
            <a:ext cx="2161868" cy="226813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651578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A5A69A7F-83DA-1AE6-0A07-DE7C13B8B0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25301" y="1306187"/>
            <a:ext cx="2527684" cy="4229921"/>
          </a:xfrm>
          <a:custGeom>
            <a:avLst/>
            <a:gdLst>
              <a:gd name="connsiteX0" fmla="*/ 274025 w 2813685"/>
              <a:gd name="connsiteY0" fmla="*/ 0 h 4708525"/>
              <a:gd name="connsiteX1" fmla="*/ 2539660 w 2813685"/>
              <a:gd name="connsiteY1" fmla="*/ 0 h 4708525"/>
              <a:gd name="connsiteX2" fmla="*/ 2813685 w 2813685"/>
              <a:gd name="connsiteY2" fmla="*/ 274025 h 4708525"/>
              <a:gd name="connsiteX3" fmla="*/ 2813685 w 2813685"/>
              <a:gd name="connsiteY3" fmla="*/ 373062 h 4708525"/>
              <a:gd name="connsiteX4" fmla="*/ 2813685 w 2813685"/>
              <a:gd name="connsiteY4" fmla="*/ 4335462 h 4708525"/>
              <a:gd name="connsiteX5" fmla="*/ 2813685 w 2813685"/>
              <a:gd name="connsiteY5" fmla="*/ 4434500 h 4708525"/>
              <a:gd name="connsiteX6" fmla="*/ 2539660 w 2813685"/>
              <a:gd name="connsiteY6" fmla="*/ 4708525 h 4708525"/>
              <a:gd name="connsiteX7" fmla="*/ 274025 w 2813685"/>
              <a:gd name="connsiteY7" fmla="*/ 4708525 h 4708525"/>
              <a:gd name="connsiteX8" fmla="*/ 0 w 2813685"/>
              <a:gd name="connsiteY8" fmla="*/ 4434500 h 4708525"/>
              <a:gd name="connsiteX9" fmla="*/ 0 w 2813685"/>
              <a:gd name="connsiteY9" fmla="*/ 4335462 h 4708525"/>
              <a:gd name="connsiteX10" fmla="*/ 0 w 2813685"/>
              <a:gd name="connsiteY10" fmla="*/ 373062 h 4708525"/>
              <a:gd name="connsiteX11" fmla="*/ 0 w 2813685"/>
              <a:gd name="connsiteY11" fmla="*/ 274025 h 4708525"/>
              <a:gd name="connsiteX12" fmla="*/ 274025 w 2813685"/>
              <a:gd name="connsiteY12" fmla="*/ 0 h 470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13685" h="4708525">
                <a:moveTo>
                  <a:pt x="274025" y="0"/>
                </a:moveTo>
                <a:lnTo>
                  <a:pt x="2539660" y="0"/>
                </a:lnTo>
                <a:cubicBezTo>
                  <a:pt x="2691000" y="0"/>
                  <a:pt x="2813685" y="122685"/>
                  <a:pt x="2813685" y="274025"/>
                </a:cubicBezTo>
                <a:lnTo>
                  <a:pt x="2813685" y="373062"/>
                </a:lnTo>
                <a:lnTo>
                  <a:pt x="2813685" y="4335462"/>
                </a:lnTo>
                <a:lnTo>
                  <a:pt x="2813685" y="4434500"/>
                </a:lnTo>
                <a:cubicBezTo>
                  <a:pt x="2813685" y="4585840"/>
                  <a:pt x="2691000" y="4708525"/>
                  <a:pt x="2539660" y="4708525"/>
                </a:cubicBezTo>
                <a:lnTo>
                  <a:pt x="274025" y="4708525"/>
                </a:lnTo>
                <a:cubicBezTo>
                  <a:pt x="122685" y="4708525"/>
                  <a:pt x="0" y="4585840"/>
                  <a:pt x="0" y="4434500"/>
                </a:cubicBezTo>
                <a:lnTo>
                  <a:pt x="0" y="4335462"/>
                </a:lnTo>
                <a:lnTo>
                  <a:pt x="0" y="373062"/>
                </a:lnTo>
                <a:lnTo>
                  <a:pt x="0" y="274025"/>
                </a:lnTo>
                <a:cubicBezTo>
                  <a:pt x="0" y="122685"/>
                  <a:pt x="122685" y="0"/>
                  <a:pt x="274025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5551F-E8C1-E887-F90E-FB8A5E1A5D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69" y="1152071"/>
            <a:ext cx="2901453" cy="455385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073722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B274928B-D694-95AE-BE3F-E690035316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46001" y="1828800"/>
            <a:ext cx="4455885" cy="277222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00FD7-F8E2-7A1D-FB16-738A2178E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45" y="1661954"/>
            <a:ext cx="5754573" cy="3330892"/>
          </a:xfrm>
          <a:prstGeom prst="rect">
            <a:avLst/>
          </a:prstGeom>
          <a:effectLst>
            <a:reflection blurRad="6350" stA="33000" endPos="22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803616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C3E0F70-DBBF-696D-42A1-30F5E4E083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5200" y="0"/>
            <a:ext cx="2161868" cy="226813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8D20BAA-CC2E-7E8C-F2C3-95CC31B650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65200" y="2321731"/>
            <a:ext cx="2161868" cy="4536268"/>
          </a:xfrm>
          <a:custGeom>
            <a:avLst/>
            <a:gdLst>
              <a:gd name="connsiteX0" fmla="*/ 0 w 2161868"/>
              <a:gd name="connsiteY0" fmla="*/ 3357965 h 4536268"/>
              <a:gd name="connsiteX1" fmla="*/ 2161868 w 2161868"/>
              <a:gd name="connsiteY1" fmla="*/ 3357965 h 4536268"/>
              <a:gd name="connsiteX2" fmla="*/ 2161868 w 2161868"/>
              <a:gd name="connsiteY2" fmla="*/ 4536268 h 4536268"/>
              <a:gd name="connsiteX3" fmla="*/ 0 w 2161868"/>
              <a:gd name="connsiteY3" fmla="*/ 4536268 h 4536268"/>
              <a:gd name="connsiteX4" fmla="*/ 0 w 2161868"/>
              <a:gd name="connsiteY4" fmla="*/ 0 h 4536268"/>
              <a:gd name="connsiteX5" fmla="*/ 2161868 w 2161868"/>
              <a:gd name="connsiteY5" fmla="*/ 0 h 4536268"/>
              <a:gd name="connsiteX6" fmla="*/ 2161868 w 2161868"/>
              <a:gd name="connsiteY6" fmla="*/ 3304367 h 4536268"/>
              <a:gd name="connsiteX7" fmla="*/ 0 w 2161868"/>
              <a:gd name="connsiteY7" fmla="*/ 3304367 h 453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1868" h="4536268">
                <a:moveTo>
                  <a:pt x="0" y="3357965"/>
                </a:moveTo>
                <a:lnTo>
                  <a:pt x="2161868" y="3357965"/>
                </a:lnTo>
                <a:lnTo>
                  <a:pt x="2161868" y="4536268"/>
                </a:lnTo>
                <a:lnTo>
                  <a:pt x="0" y="4536268"/>
                </a:lnTo>
                <a:close/>
                <a:moveTo>
                  <a:pt x="0" y="0"/>
                </a:moveTo>
                <a:lnTo>
                  <a:pt x="2161868" y="0"/>
                </a:lnTo>
                <a:lnTo>
                  <a:pt x="2161868" y="3304367"/>
                </a:lnTo>
                <a:lnTo>
                  <a:pt x="0" y="330436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F3D0262-9598-1BE4-F09C-A3A93DE56CC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238500" y="2268134"/>
            <a:ext cx="3073400" cy="339606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41957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8D20BAA-CC2E-7E8C-F2C3-95CC31B650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636000" y="1828800"/>
            <a:ext cx="2561010" cy="5029200"/>
          </a:xfrm>
          <a:custGeom>
            <a:avLst/>
            <a:gdLst>
              <a:gd name="connsiteX0" fmla="*/ 0 w 2161868"/>
              <a:gd name="connsiteY0" fmla="*/ 3357965 h 4536268"/>
              <a:gd name="connsiteX1" fmla="*/ 2161868 w 2161868"/>
              <a:gd name="connsiteY1" fmla="*/ 3357965 h 4536268"/>
              <a:gd name="connsiteX2" fmla="*/ 2161868 w 2161868"/>
              <a:gd name="connsiteY2" fmla="*/ 4536268 h 4536268"/>
              <a:gd name="connsiteX3" fmla="*/ 0 w 2161868"/>
              <a:gd name="connsiteY3" fmla="*/ 4536268 h 4536268"/>
              <a:gd name="connsiteX4" fmla="*/ 0 w 2161868"/>
              <a:gd name="connsiteY4" fmla="*/ 0 h 4536268"/>
              <a:gd name="connsiteX5" fmla="*/ 2161868 w 2161868"/>
              <a:gd name="connsiteY5" fmla="*/ 0 h 4536268"/>
              <a:gd name="connsiteX6" fmla="*/ 2161868 w 2161868"/>
              <a:gd name="connsiteY6" fmla="*/ 3304367 h 4536268"/>
              <a:gd name="connsiteX7" fmla="*/ 0 w 2161868"/>
              <a:gd name="connsiteY7" fmla="*/ 3304367 h 453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1868" h="4536268">
                <a:moveTo>
                  <a:pt x="0" y="3357965"/>
                </a:moveTo>
                <a:lnTo>
                  <a:pt x="2161868" y="3357965"/>
                </a:lnTo>
                <a:lnTo>
                  <a:pt x="2161868" y="4536268"/>
                </a:lnTo>
                <a:lnTo>
                  <a:pt x="0" y="4536268"/>
                </a:lnTo>
                <a:close/>
                <a:moveTo>
                  <a:pt x="0" y="0"/>
                </a:moveTo>
                <a:lnTo>
                  <a:pt x="2161868" y="0"/>
                </a:lnTo>
                <a:lnTo>
                  <a:pt x="2161868" y="3304367"/>
                </a:lnTo>
                <a:lnTo>
                  <a:pt x="0" y="330436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3451516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F3D0262-9598-1BE4-F09C-A3A93DE56CC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681774" y="0"/>
            <a:ext cx="2510226" cy="277376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68F5BDBF-559B-7464-64D1-E4D369690DA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171548" y="2773766"/>
            <a:ext cx="2510226" cy="277376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252816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88D1B6-0A70-DCEE-C39E-5CD3566D20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5461000" cy="6858000"/>
          </a:xfrm>
          <a:custGeom>
            <a:avLst/>
            <a:gdLst>
              <a:gd name="connsiteX0" fmla="*/ 0 w 5461000"/>
              <a:gd name="connsiteY0" fmla="*/ 0 h 6858000"/>
              <a:gd name="connsiteX1" fmla="*/ 4292600 w 5461000"/>
              <a:gd name="connsiteY1" fmla="*/ 0 h 6858000"/>
              <a:gd name="connsiteX2" fmla="*/ 4292600 w 5461000"/>
              <a:gd name="connsiteY2" fmla="*/ 2324100 h 6858000"/>
              <a:gd name="connsiteX3" fmla="*/ 5461000 w 5461000"/>
              <a:gd name="connsiteY3" fmla="*/ 2324100 h 6858000"/>
              <a:gd name="connsiteX4" fmla="*/ 5461000 w 5461000"/>
              <a:gd name="connsiteY4" fmla="*/ 5118100 h 6858000"/>
              <a:gd name="connsiteX5" fmla="*/ 4292600 w 5461000"/>
              <a:gd name="connsiteY5" fmla="*/ 5118100 h 6858000"/>
              <a:gd name="connsiteX6" fmla="*/ 4292600 w 5461000"/>
              <a:gd name="connsiteY6" fmla="*/ 6858000 h 6858000"/>
              <a:gd name="connsiteX7" fmla="*/ 0 w 5461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1000" h="6858000">
                <a:moveTo>
                  <a:pt x="0" y="0"/>
                </a:moveTo>
                <a:lnTo>
                  <a:pt x="4292600" y="0"/>
                </a:lnTo>
                <a:lnTo>
                  <a:pt x="4292600" y="2324100"/>
                </a:lnTo>
                <a:lnTo>
                  <a:pt x="5461000" y="2324100"/>
                </a:lnTo>
                <a:lnTo>
                  <a:pt x="5461000" y="5118100"/>
                </a:lnTo>
                <a:lnTo>
                  <a:pt x="4292600" y="5118100"/>
                </a:lnTo>
                <a:lnTo>
                  <a:pt x="4292600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2278890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1EEDAF6-CBAC-9727-7FDE-8AA64A304A6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07106" y="0"/>
            <a:ext cx="3084894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7296E96B-AF17-1841-F68A-4146AE09B49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89490" y="1967208"/>
            <a:ext cx="2645809" cy="292358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40560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3D38336D-1349-102E-2942-5D084897526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15687" y="308427"/>
            <a:ext cx="3849914" cy="522151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67118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3D38336D-1349-102E-2942-5D084897526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13486" y="177798"/>
            <a:ext cx="3889829" cy="325120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88910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3D38336D-1349-102E-2942-5D084897526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631543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446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3D38336D-1349-102E-2942-5D084897526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00800" y="3672114"/>
            <a:ext cx="5631543" cy="300445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A1640DD0-176C-CD12-3C93-7EFC10840C1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22059" y="3672114"/>
            <a:ext cx="2177144" cy="300445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98334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A1640DD0-176C-CD12-3C93-7EFC10840C1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901371" cy="4064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80076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A1640DD0-176C-CD12-3C93-7EFC10840C1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766629" y="0"/>
            <a:ext cx="3425371" cy="4064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888C4A6F-CD7F-1D68-5E2A-E8AD818A5B3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766629" y="4064000"/>
            <a:ext cx="3425371" cy="2794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63033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A1640DD0-176C-CD12-3C93-7EFC10840C1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94515" y="292100"/>
            <a:ext cx="2002971" cy="2032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7358F80B-8394-A808-7532-0D7B31C3AC1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94514" y="2413000"/>
            <a:ext cx="2002971" cy="2032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42AB992C-8EC6-7A22-18F5-3E1867CE95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94514" y="4521200"/>
            <a:ext cx="2002971" cy="2032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57150">
            <a:noFill/>
          </a:ln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z="120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04458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1275E3-C4A2-5B65-F3E6-3C4DF9CF1A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rgbClr val="111111"/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E8B6A-FDD7-49BA-BE2E-474A37AAA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4FF44-B8AB-43DA-87D2-15F86E5B0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4FC57-BF04-429B-9C79-BB2E6EFA3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710613-10CC-4946-9F12-C09DAF6B6E90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44285-CAE5-4CCB-A0A1-72D221A97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FC379-CAB3-4D61-B94D-C3FD45C1F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09DEF9B-8B6E-4DEB-BE6F-96E41A85F2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2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8" r:id="rId26"/>
    <p:sldLayoutId id="2147483697" r:id="rId27"/>
    <p:sldLayoutId id="2147483699" r:id="rId28"/>
    <p:sldLayoutId id="2147483700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2B6165-E33E-AE8D-62DE-990B93EA6C8C}"/>
              </a:ext>
            </a:extLst>
          </p:cNvPr>
          <p:cNvSpPr/>
          <p:nvPr/>
        </p:nvSpPr>
        <p:spPr>
          <a:xfrm>
            <a:off x="1361729" y="2586811"/>
            <a:ext cx="576380" cy="576380"/>
          </a:xfrm>
          <a:prstGeom prst="rect">
            <a:avLst/>
          </a:prstGeom>
          <a:noFill/>
          <a:ln w="28575">
            <a:solidFill>
              <a:srgbClr val="FF3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741D6-31F3-FAC0-1428-8D0ED8283261}"/>
              </a:ext>
            </a:extLst>
          </p:cNvPr>
          <p:cNvSpPr txBox="1"/>
          <p:nvPr/>
        </p:nvSpPr>
        <p:spPr>
          <a:xfrm>
            <a:off x="1486094" y="2875001"/>
            <a:ext cx="57743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SECURE TALK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38BAAC-CDEF-1FC5-8262-94565DC2B0AB}"/>
              </a:ext>
            </a:extLst>
          </p:cNvPr>
          <p:cNvSpPr txBox="1"/>
          <p:nvPr/>
        </p:nvSpPr>
        <p:spPr>
          <a:xfrm>
            <a:off x="1435292" y="2733595"/>
            <a:ext cx="6019598" cy="1107996"/>
          </a:xfrm>
          <a:prstGeom prst="rect">
            <a:avLst/>
          </a:prstGeom>
          <a:noFill/>
          <a:effectLst>
            <a:outerShdw blurRad="127000" dist="190500" dir="8100000" algn="tr" rotWithShape="0">
              <a:prstClr val="black">
                <a:alpha val="58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SECURE TALK</a:t>
            </a:r>
            <a:r>
              <a:rPr lang="en-US" sz="6600" dirty="0">
                <a:solidFill>
                  <a:srgbClr val="FF3C0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7F6719-4B4F-AEEC-4361-3651A49F2BFA}"/>
              </a:ext>
            </a:extLst>
          </p:cNvPr>
          <p:cNvSpPr/>
          <p:nvPr/>
        </p:nvSpPr>
        <p:spPr>
          <a:xfrm>
            <a:off x="11025809" y="5769550"/>
            <a:ext cx="556217" cy="556217"/>
          </a:xfrm>
          <a:prstGeom prst="rect">
            <a:avLst/>
          </a:prstGeom>
          <a:solidFill>
            <a:srgbClr val="FF3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8B91D8-A1F3-9B24-65CD-0B447D396DCA}"/>
              </a:ext>
            </a:extLst>
          </p:cNvPr>
          <p:cNvCxnSpPr>
            <a:cxnSpLocks/>
          </p:cNvCxnSpPr>
          <p:nvPr/>
        </p:nvCxnSpPr>
        <p:spPr>
          <a:xfrm>
            <a:off x="6983091" y="3244475"/>
            <a:ext cx="53352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03F6DA-B554-A6FB-67B2-417A2B5F478A}"/>
              </a:ext>
            </a:extLst>
          </p:cNvPr>
          <p:cNvGrpSpPr/>
          <p:nvPr/>
        </p:nvGrpSpPr>
        <p:grpSpPr>
          <a:xfrm rot="5400000">
            <a:off x="10809213" y="1257113"/>
            <a:ext cx="893732" cy="90448"/>
            <a:chOff x="5201930" y="5132889"/>
            <a:chExt cx="884545" cy="8951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BF92CB5-6C8F-00AB-E8B4-80CA9D526998}"/>
                </a:ext>
              </a:extLst>
            </p:cNvPr>
            <p:cNvSpPr/>
            <p:nvPr/>
          </p:nvSpPr>
          <p:spPr>
            <a:xfrm>
              <a:off x="5201930" y="5132892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E77DAB6-03BF-DDC0-97CB-14DAEA44CBCA}"/>
                </a:ext>
              </a:extLst>
            </p:cNvPr>
            <p:cNvSpPr/>
            <p:nvPr/>
          </p:nvSpPr>
          <p:spPr>
            <a:xfrm>
              <a:off x="5468630" y="5132891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3E3639D-27C5-A3C4-04F4-E23CD43BB31D}"/>
                </a:ext>
              </a:extLst>
            </p:cNvPr>
            <p:cNvSpPr/>
            <p:nvPr/>
          </p:nvSpPr>
          <p:spPr>
            <a:xfrm>
              <a:off x="5735330" y="5132890"/>
              <a:ext cx="89515" cy="89515"/>
            </a:xfrm>
            <a:prstGeom prst="ellipse">
              <a:avLst/>
            </a:prstGeom>
            <a:solidFill>
              <a:srgbClr val="FF3C01"/>
            </a:solidFill>
            <a:ln w="9525">
              <a:solidFill>
                <a:srgbClr val="FF3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B70AEE5-2954-64B6-FCE7-24EAD43EB49F}"/>
                </a:ext>
              </a:extLst>
            </p:cNvPr>
            <p:cNvSpPr/>
            <p:nvPr/>
          </p:nvSpPr>
          <p:spPr>
            <a:xfrm>
              <a:off x="5996960" y="5132889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4E219B3-5259-2877-FD41-8CE1D21A561C}"/>
              </a:ext>
            </a:extLst>
          </p:cNvPr>
          <p:cNvSpPr txBox="1"/>
          <p:nvPr/>
        </p:nvSpPr>
        <p:spPr>
          <a:xfrm>
            <a:off x="2080402" y="3829108"/>
            <a:ext cx="719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spc="300" dirty="0" err="1">
                <a:solidFill>
                  <a:srgbClr val="FF3C0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Sigurna</a:t>
            </a:r>
            <a:r>
              <a:rPr lang="en-US" sz="1400" i="1" spc="300" dirty="0">
                <a:solidFill>
                  <a:srgbClr val="FF3C0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i="1" spc="300" dirty="0" err="1">
                <a:solidFill>
                  <a:srgbClr val="FF3C0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komunikacija</a:t>
            </a:r>
            <a:r>
              <a:rPr lang="en-US" sz="1400" i="1" spc="300" dirty="0">
                <a:solidFill>
                  <a:srgbClr val="FF3C0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i="1" spc="300" dirty="0" err="1">
                <a:solidFill>
                  <a:srgbClr val="FF3C0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</a:t>
            </a:r>
            <a:r>
              <a:rPr lang="en-US" sz="1400" i="1" spc="300" dirty="0">
                <a:solidFill>
                  <a:srgbClr val="FF3C0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i="1" spc="300" dirty="0" err="1">
                <a:solidFill>
                  <a:srgbClr val="FF3C0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steganografijom</a:t>
            </a:r>
            <a:r>
              <a:rPr lang="en-US" sz="1400" i="1" spc="300" dirty="0">
                <a:solidFill>
                  <a:srgbClr val="FF3C0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 </a:t>
            </a:r>
            <a:r>
              <a:rPr lang="en-US" sz="1400" i="1" spc="300" dirty="0" err="1">
                <a:solidFill>
                  <a:srgbClr val="FF3C0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enkripcijom</a:t>
            </a:r>
            <a:endParaRPr lang="en-US" sz="1400" i="1" spc="300" dirty="0">
              <a:solidFill>
                <a:srgbClr val="FF3C0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7C3E33A-1DA7-10F3-E7E5-CD76AAE16417}"/>
              </a:ext>
            </a:extLst>
          </p:cNvPr>
          <p:cNvSpPr/>
          <p:nvPr/>
        </p:nvSpPr>
        <p:spPr>
          <a:xfrm>
            <a:off x="11140807" y="5873404"/>
            <a:ext cx="320985" cy="320985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0A151F5-3087-6880-FA65-A63A2A68E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800" y="571823"/>
            <a:ext cx="2925428" cy="238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45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CC90-A0F9-E8AB-525D-2EE9E1993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DA6181-D81D-EF34-011B-C057EE518A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92AF540-C225-264B-3FD2-910865D8358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13E741-3DB1-95AB-F64A-AA0EEA82669D}"/>
              </a:ext>
            </a:extLst>
          </p:cNvPr>
          <p:cNvSpPr/>
          <p:nvPr/>
        </p:nvSpPr>
        <p:spPr>
          <a:xfrm>
            <a:off x="6602740" y="1605924"/>
            <a:ext cx="1137615" cy="1625600"/>
          </a:xfrm>
          <a:prstGeom prst="rect">
            <a:avLst/>
          </a:prstGeom>
          <a:solidFill>
            <a:srgbClr val="FF3C01"/>
          </a:solidFill>
          <a:ln>
            <a:noFill/>
          </a:ln>
          <a:effectLst>
            <a:outerShdw blurRad="76200" dist="2159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D2D6933-94E8-0E36-3C37-8235A97545C2}"/>
              </a:ext>
            </a:extLst>
          </p:cNvPr>
          <p:cNvSpPr/>
          <p:nvPr/>
        </p:nvSpPr>
        <p:spPr>
          <a:xfrm>
            <a:off x="6074668" y="1931999"/>
            <a:ext cx="1031350" cy="103135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6D225C-52B1-2400-F36D-DFD5C097D4F2}"/>
              </a:ext>
            </a:extLst>
          </p:cNvPr>
          <p:cNvSpPr/>
          <p:nvPr/>
        </p:nvSpPr>
        <p:spPr>
          <a:xfrm>
            <a:off x="7545162" y="2981219"/>
            <a:ext cx="576380" cy="576380"/>
          </a:xfrm>
          <a:prstGeom prst="rect">
            <a:avLst/>
          </a:prstGeom>
          <a:noFill/>
          <a:ln w="28575">
            <a:solidFill>
              <a:srgbClr val="FF3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E4A36D-2571-7EDB-722F-A5905F0989CA}"/>
              </a:ext>
            </a:extLst>
          </p:cNvPr>
          <p:cNvSpPr/>
          <p:nvPr/>
        </p:nvSpPr>
        <p:spPr>
          <a:xfrm>
            <a:off x="9511219" y="5547532"/>
            <a:ext cx="2680781" cy="1310468"/>
          </a:xfrm>
          <a:prstGeom prst="rect">
            <a:avLst/>
          </a:prstGeom>
          <a:solidFill>
            <a:srgbClr val="FF3C01"/>
          </a:solidFill>
          <a:ln>
            <a:noFill/>
          </a:ln>
          <a:effectLst>
            <a:outerShdw blurRad="76200" dist="2159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DBCF45-9331-E6C4-1B6B-1A29732FB7CD}"/>
              </a:ext>
            </a:extLst>
          </p:cNvPr>
          <p:cNvGrpSpPr/>
          <p:nvPr/>
        </p:nvGrpSpPr>
        <p:grpSpPr>
          <a:xfrm>
            <a:off x="7833352" y="6112318"/>
            <a:ext cx="893732" cy="90448"/>
            <a:chOff x="5201930" y="5132889"/>
            <a:chExt cx="884545" cy="8951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000DB4F-E4D9-029A-D9BE-A18D72027AD2}"/>
                </a:ext>
              </a:extLst>
            </p:cNvPr>
            <p:cNvSpPr/>
            <p:nvPr/>
          </p:nvSpPr>
          <p:spPr>
            <a:xfrm>
              <a:off x="5201930" y="5132892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D541FD2-4589-1C83-28DB-F3FB25F65365}"/>
                </a:ext>
              </a:extLst>
            </p:cNvPr>
            <p:cNvSpPr/>
            <p:nvPr/>
          </p:nvSpPr>
          <p:spPr>
            <a:xfrm>
              <a:off x="5468630" y="5132891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6C5DB3-5744-864D-2193-151E00072A48}"/>
                </a:ext>
              </a:extLst>
            </p:cNvPr>
            <p:cNvSpPr/>
            <p:nvPr/>
          </p:nvSpPr>
          <p:spPr>
            <a:xfrm>
              <a:off x="5735330" y="5132890"/>
              <a:ext cx="89515" cy="89515"/>
            </a:xfrm>
            <a:prstGeom prst="ellipse">
              <a:avLst/>
            </a:prstGeom>
            <a:solidFill>
              <a:srgbClr val="FF3C01"/>
            </a:solidFill>
            <a:ln w="9525">
              <a:solidFill>
                <a:srgbClr val="FF3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897898E-1D05-02BB-8CFD-2F1A2DD24F46}"/>
                </a:ext>
              </a:extLst>
            </p:cNvPr>
            <p:cNvSpPr/>
            <p:nvPr/>
          </p:nvSpPr>
          <p:spPr>
            <a:xfrm>
              <a:off x="5996960" y="5132889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02CF529-4F1C-C00D-10CA-7ABB172D511F}"/>
              </a:ext>
            </a:extLst>
          </p:cNvPr>
          <p:cNvSpPr txBox="1"/>
          <p:nvPr/>
        </p:nvSpPr>
        <p:spPr>
          <a:xfrm>
            <a:off x="1723312" y="1713761"/>
            <a:ext cx="3703258" cy="830997"/>
          </a:xfrm>
          <a:prstGeom prst="rect">
            <a:avLst/>
          </a:prstGeom>
          <a:noFill/>
          <a:effectLst>
            <a:outerShdw blurRad="127000" dist="190500" dir="8100000" algn="tr" rotWithShape="0">
              <a:prstClr val="black">
                <a:alpha val="58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r-Latn-R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LSB2 (</a:t>
            </a:r>
            <a:r>
              <a:rPr lang="sr-Latn-R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Advenced</a:t>
            </a:r>
            <a:r>
              <a:rPr lang="sr-Latn-R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sr-Latn-R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Least</a:t>
            </a:r>
            <a:r>
              <a:rPr lang="sr-Latn-R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  <a:p>
            <a:r>
              <a:rPr lang="sr-Latn-R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Significant</a:t>
            </a:r>
            <a:r>
              <a:rPr lang="sr-Latn-R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Bit)</a:t>
            </a:r>
            <a:r>
              <a:rPr lang="en-US" sz="2400" dirty="0">
                <a:solidFill>
                  <a:srgbClr val="FF3C0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9A56B3-C27B-66C9-3654-606A72CA46B5}"/>
              </a:ext>
            </a:extLst>
          </p:cNvPr>
          <p:cNvSpPr txBox="1"/>
          <p:nvPr/>
        </p:nvSpPr>
        <p:spPr>
          <a:xfrm>
            <a:off x="1723312" y="2623325"/>
            <a:ext cx="3865949" cy="3379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LSB2 (Advanced Least Significant Bit)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je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metoda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skrivanja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podataka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koja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koristi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dva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najmanje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značajna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bita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svakog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piksela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čime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se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povećava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kapacitet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za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skrivanje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poređenju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klasičnim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LSB-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om.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Prednost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ove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metode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je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mogućnost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enkodiranja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većih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fajlova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slikama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uz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minimalan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vizuelni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uticaj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dok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je mana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što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veća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promena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piksela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može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biti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primetnija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potencijalno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detektovana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analizom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histograma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. U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SecureTalk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-u LSB2 se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koristi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zajedno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enkripcijom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kako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bi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komunikacija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ostala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potpuno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sigurna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neprimetna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omogućavajući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efikasnu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diskretnu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razmenu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podataka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95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054FC-2428-24AE-EFC9-EB2709B17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404299-CB79-5588-D37E-2EE88CAE327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D354CA-CDE4-6C95-5AAC-86BA513BA826}"/>
              </a:ext>
            </a:extLst>
          </p:cNvPr>
          <p:cNvSpPr/>
          <p:nvPr/>
        </p:nvSpPr>
        <p:spPr>
          <a:xfrm>
            <a:off x="4958385" y="3705282"/>
            <a:ext cx="1137615" cy="1625600"/>
          </a:xfrm>
          <a:prstGeom prst="rect">
            <a:avLst/>
          </a:prstGeom>
          <a:solidFill>
            <a:srgbClr val="FF3C01"/>
          </a:solidFill>
          <a:ln>
            <a:noFill/>
          </a:ln>
          <a:effectLst>
            <a:outerShdw blurRad="76200" dist="2159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9C9075F4-B303-E3F9-A766-44E5DFB93778}"/>
              </a:ext>
            </a:extLst>
          </p:cNvPr>
          <p:cNvSpPr/>
          <p:nvPr/>
        </p:nvSpPr>
        <p:spPr>
          <a:xfrm>
            <a:off x="5529109" y="4014555"/>
            <a:ext cx="1031350" cy="103135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34EAC3-0EDD-C6C4-126F-33B595D84DA9}"/>
              </a:ext>
            </a:extLst>
          </p:cNvPr>
          <p:cNvSpPr/>
          <p:nvPr/>
        </p:nvSpPr>
        <p:spPr>
          <a:xfrm>
            <a:off x="4667367" y="5045905"/>
            <a:ext cx="576380" cy="576380"/>
          </a:xfrm>
          <a:prstGeom prst="rect">
            <a:avLst/>
          </a:prstGeom>
          <a:noFill/>
          <a:ln w="28575">
            <a:solidFill>
              <a:srgbClr val="FF3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053F0E-E34A-95EE-CEF2-1E045ECC1F4E}"/>
              </a:ext>
            </a:extLst>
          </p:cNvPr>
          <p:cNvGrpSpPr/>
          <p:nvPr/>
        </p:nvGrpSpPr>
        <p:grpSpPr>
          <a:xfrm>
            <a:off x="1733906" y="3705282"/>
            <a:ext cx="893732" cy="90448"/>
            <a:chOff x="5201930" y="5132889"/>
            <a:chExt cx="884545" cy="895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F0CCA0B-DCE9-6590-6E2C-1DDA96C972AE}"/>
                </a:ext>
              </a:extLst>
            </p:cNvPr>
            <p:cNvSpPr/>
            <p:nvPr/>
          </p:nvSpPr>
          <p:spPr>
            <a:xfrm>
              <a:off x="5201930" y="5132892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6B5738D-AED8-7F1C-E8FC-5A34BA2424E5}"/>
                </a:ext>
              </a:extLst>
            </p:cNvPr>
            <p:cNvSpPr/>
            <p:nvPr/>
          </p:nvSpPr>
          <p:spPr>
            <a:xfrm>
              <a:off x="5468630" y="5132891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EDBA1CD-F243-2110-806F-C64894EB8667}"/>
                </a:ext>
              </a:extLst>
            </p:cNvPr>
            <p:cNvSpPr/>
            <p:nvPr/>
          </p:nvSpPr>
          <p:spPr>
            <a:xfrm>
              <a:off x="5735330" y="5132890"/>
              <a:ext cx="89515" cy="89515"/>
            </a:xfrm>
            <a:prstGeom prst="ellipse">
              <a:avLst/>
            </a:prstGeom>
            <a:solidFill>
              <a:srgbClr val="FF3C01"/>
            </a:solidFill>
            <a:ln w="9525">
              <a:solidFill>
                <a:srgbClr val="FF3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F0A9DD3-D160-BE18-ACE9-5FCC77030D27}"/>
                </a:ext>
              </a:extLst>
            </p:cNvPr>
            <p:cNvSpPr/>
            <p:nvPr/>
          </p:nvSpPr>
          <p:spPr>
            <a:xfrm>
              <a:off x="5996960" y="5132889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B24768F-2F62-1064-7B25-013C5157FCB5}"/>
              </a:ext>
            </a:extLst>
          </p:cNvPr>
          <p:cNvSpPr txBox="1"/>
          <p:nvPr/>
        </p:nvSpPr>
        <p:spPr>
          <a:xfrm>
            <a:off x="7733845" y="1439066"/>
            <a:ext cx="3823483" cy="830997"/>
          </a:xfrm>
          <a:prstGeom prst="rect">
            <a:avLst/>
          </a:prstGeom>
          <a:noFill/>
          <a:effectLst>
            <a:outerShdw blurRad="127000" dist="190500" dir="8100000" algn="tr" rotWithShape="0">
              <a:prstClr val="black">
                <a:alpha val="58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r-Latn-R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DWT (</a:t>
            </a:r>
            <a:r>
              <a:rPr lang="sr-Latn-R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Discrete</a:t>
            </a:r>
            <a:r>
              <a:rPr lang="sr-Latn-R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sr-Latn-R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Wavelet</a:t>
            </a:r>
            <a:endParaRPr lang="sr-Latn-RS" sz="2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sr-Latn-R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Transform</a:t>
            </a:r>
            <a:r>
              <a:rPr lang="sr-Latn-R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</a:t>
            </a:r>
            <a:r>
              <a:rPr lang="en-US" sz="2400" dirty="0">
                <a:solidFill>
                  <a:srgbClr val="FF3C0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7C92E5-BC5D-60AB-2E50-66A3B6C4CD40}"/>
              </a:ext>
            </a:extLst>
          </p:cNvPr>
          <p:cNvSpPr txBox="1"/>
          <p:nvPr/>
        </p:nvSpPr>
        <p:spPr>
          <a:xfrm>
            <a:off x="7733844" y="2358242"/>
            <a:ext cx="4051755" cy="3386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DWT (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Diskretna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Talasna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Transformacija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)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je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metoda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koja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transformiše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sliku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talasni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domen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razlažući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je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na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četiri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podkomponente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: 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LL (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niske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frekvencije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osnovni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oblik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slike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), LH (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horizontalni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detalji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), HL (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vertikalni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detalji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)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 HH (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visoke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frekvencije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sitni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detalji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šum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)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Podaci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se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najčešće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skrivaju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srednjim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talasnim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koeficijentima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 (LH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 HL)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jer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to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omogućava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da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skrivena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poruka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ostane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neprimetna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oku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a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istovremeno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otpornija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na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kompresiju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manje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obrade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slike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Prednosti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DWT-a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uključuju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robusnost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fleksibilnost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odabiru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regiona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za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skrivanje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bolju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otpornost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na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razne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manipulacije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slike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dok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mane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mogu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biti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složenija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implementacija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manji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kapacitet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poređenju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LSB2.</a:t>
            </a:r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7DFAD6-6984-452F-9DDF-C521A511F70A}"/>
              </a:ext>
            </a:extLst>
          </p:cNvPr>
          <p:cNvGrpSpPr/>
          <p:nvPr/>
        </p:nvGrpSpPr>
        <p:grpSpPr>
          <a:xfrm>
            <a:off x="11574055" y="206928"/>
            <a:ext cx="431559" cy="431559"/>
            <a:chOff x="11339527" y="6132408"/>
            <a:chExt cx="556217" cy="55621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200717-98D8-44C3-D895-9B52A64368E6}"/>
                </a:ext>
              </a:extLst>
            </p:cNvPr>
            <p:cNvSpPr/>
            <p:nvPr/>
          </p:nvSpPr>
          <p:spPr>
            <a:xfrm>
              <a:off x="11339527" y="6132408"/>
              <a:ext cx="556217" cy="556217"/>
            </a:xfrm>
            <a:prstGeom prst="rect">
              <a:avLst/>
            </a:prstGeom>
            <a:solidFill>
              <a:srgbClr val="FF3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ircle: Hollow 20">
              <a:extLst>
                <a:ext uri="{FF2B5EF4-FFF2-40B4-BE49-F238E27FC236}">
                  <a16:creationId xmlns:a16="http://schemas.microsoft.com/office/drawing/2014/main" id="{42596914-F31C-8F83-0444-BE017A35CC53}"/>
                </a:ext>
              </a:extLst>
            </p:cNvPr>
            <p:cNvSpPr/>
            <p:nvPr/>
          </p:nvSpPr>
          <p:spPr>
            <a:xfrm>
              <a:off x="11454525" y="6236262"/>
              <a:ext cx="320985" cy="320985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9908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 descr="A person standing next to a tablet&#10;&#10;AI-generated content may be incorrect.">
            <a:extLst>
              <a:ext uri="{FF2B5EF4-FFF2-40B4-BE49-F238E27FC236}">
                <a16:creationId xmlns:a16="http://schemas.microsoft.com/office/drawing/2014/main" id="{D7102E21-5122-7B39-BD72-2DCF557402A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3" r="12543"/>
          <a:stretch>
            <a:fillRect/>
          </a:stretch>
        </p:blipFill>
        <p:spPr/>
      </p:pic>
      <p:pic>
        <p:nvPicPr>
          <p:cNvPr id="38" name="Picture Placeholder 37" descr="A computer with a lock on it&#10;&#10;AI-generated content may be incorrect.">
            <a:extLst>
              <a:ext uri="{FF2B5EF4-FFF2-40B4-BE49-F238E27FC236}">
                <a16:creationId xmlns:a16="http://schemas.microsoft.com/office/drawing/2014/main" id="{5CF66540-6BCC-CEFB-5108-DB37795794C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0" r="23190"/>
          <a:stretch>
            <a:fillRect/>
          </a:stretch>
        </p:blipFill>
        <p:spPr/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5E5BBE-F36E-1734-4163-BDE02A00F6D0}"/>
              </a:ext>
            </a:extLst>
          </p:cNvPr>
          <p:cNvSpPr/>
          <p:nvPr/>
        </p:nvSpPr>
        <p:spPr>
          <a:xfrm>
            <a:off x="999781" y="2045750"/>
            <a:ext cx="1137615" cy="1625600"/>
          </a:xfrm>
          <a:prstGeom prst="rect">
            <a:avLst/>
          </a:prstGeom>
          <a:solidFill>
            <a:srgbClr val="FF3C01"/>
          </a:solidFill>
          <a:ln>
            <a:noFill/>
          </a:ln>
          <a:effectLst>
            <a:outerShdw blurRad="76200" dist="2159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E45EE9D8-185B-46B2-C594-271EEEC1A80F}"/>
              </a:ext>
            </a:extLst>
          </p:cNvPr>
          <p:cNvSpPr/>
          <p:nvPr/>
        </p:nvSpPr>
        <p:spPr>
          <a:xfrm>
            <a:off x="1621721" y="2355023"/>
            <a:ext cx="1031350" cy="103135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08B0EF-C0EE-0373-19B0-0D8EB028E16F}"/>
              </a:ext>
            </a:extLst>
          </p:cNvPr>
          <p:cNvSpPr/>
          <p:nvPr/>
        </p:nvSpPr>
        <p:spPr>
          <a:xfrm>
            <a:off x="589921" y="1639119"/>
            <a:ext cx="576380" cy="576380"/>
          </a:xfrm>
          <a:prstGeom prst="rect">
            <a:avLst/>
          </a:prstGeom>
          <a:noFill/>
          <a:ln w="28575">
            <a:solidFill>
              <a:srgbClr val="FF3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128974-0C16-C172-02EB-7F475F1FA987}"/>
              </a:ext>
            </a:extLst>
          </p:cNvPr>
          <p:cNvGrpSpPr/>
          <p:nvPr/>
        </p:nvGrpSpPr>
        <p:grpSpPr>
          <a:xfrm>
            <a:off x="3281490" y="5345285"/>
            <a:ext cx="893732" cy="90448"/>
            <a:chOff x="5201930" y="5132889"/>
            <a:chExt cx="884545" cy="895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31B9DFD-036D-3796-40EF-CCF1CFA3D16D}"/>
                </a:ext>
              </a:extLst>
            </p:cNvPr>
            <p:cNvSpPr/>
            <p:nvPr/>
          </p:nvSpPr>
          <p:spPr>
            <a:xfrm>
              <a:off x="5201930" y="5132892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5C2F07A-9E54-0223-22D8-04968F8E0EA9}"/>
                </a:ext>
              </a:extLst>
            </p:cNvPr>
            <p:cNvSpPr/>
            <p:nvPr/>
          </p:nvSpPr>
          <p:spPr>
            <a:xfrm>
              <a:off x="5468630" y="5132891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F20D6BF-ACCA-EEFB-2BCE-6B3B07499429}"/>
                </a:ext>
              </a:extLst>
            </p:cNvPr>
            <p:cNvSpPr/>
            <p:nvPr/>
          </p:nvSpPr>
          <p:spPr>
            <a:xfrm>
              <a:off x="5735330" y="5132890"/>
              <a:ext cx="89515" cy="89515"/>
            </a:xfrm>
            <a:prstGeom prst="ellipse">
              <a:avLst/>
            </a:prstGeom>
            <a:solidFill>
              <a:srgbClr val="FF3C01"/>
            </a:solidFill>
            <a:ln w="9525">
              <a:solidFill>
                <a:srgbClr val="FF3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94510D-C91E-37C6-6888-50E94832DE4E}"/>
                </a:ext>
              </a:extLst>
            </p:cNvPr>
            <p:cNvSpPr/>
            <p:nvPr/>
          </p:nvSpPr>
          <p:spPr>
            <a:xfrm>
              <a:off x="5996960" y="5132889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3CAEBA-8149-DC7B-E8FF-407A88A3CB3D}"/>
              </a:ext>
            </a:extLst>
          </p:cNvPr>
          <p:cNvSpPr/>
          <p:nvPr/>
        </p:nvSpPr>
        <p:spPr>
          <a:xfrm>
            <a:off x="7547182" y="4301141"/>
            <a:ext cx="2175366" cy="870146"/>
          </a:xfrm>
          <a:custGeom>
            <a:avLst/>
            <a:gdLst>
              <a:gd name="connsiteX0" fmla="*/ 0 w 3123406"/>
              <a:gd name="connsiteY0" fmla="*/ 0 h 1249362"/>
              <a:gd name="connsiteX1" fmla="*/ 2498725 w 3123406"/>
              <a:gd name="connsiteY1" fmla="*/ 0 h 1249362"/>
              <a:gd name="connsiteX2" fmla="*/ 3123406 w 3123406"/>
              <a:gd name="connsiteY2" fmla="*/ 624681 h 1249362"/>
              <a:gd name="connsiteX3" fmla="*/ 2498725 w 3123406"/>
              <a:gd name="connsiteY3" fmla="*/ 1249362 h 1249362"/>
              <a:gd name="connsiteX4" fmla="*/ 0 w 3123406"/>
              <a:gd name="connsiteY4" fmla="*/ 1249362 h 1249362"/>
              <a:gd name="connsiteX5" fmla="*/ 624681 w 3123406"/>
              <a:gd name="connsiteY5" fmla="*/ 624681 h 1249362"/>
              <a:gd name="connsiteX6" fmla="*/ 0 w 3123406"/>
              <a:gd name="connsiteY6" fmla="*/ 0 h 124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3406" h="1249362">
                <a:moveTo>
                  <a:pt x="0" y="0"/>
                </a:moveTo>
                <a:lnTo>
                  <a:pt x="2498725" y="0"/>
                </a:lnTo>
                <a:lnTo>
                  <a:pt x="3123406" y="624681"/>
                </a:lnTo>
                <a:lnTo>
                  <a:pt x="2498725" y="1249362"/>
                </a:lnTo>
                <a:lnTo>
                  <a:pt x="0" y="1249362"/>
                </a:lnTo>
                <a:lnTo>
                  <a:pt x="624681" y="624681"/>
                </a:lnTo>
                <a:lnTo>
                  <a:pt x="0" y="0"/>
                </a:lnTo>
                <a:close/>
              </a:path>
            </a:pathLst>
          </a:custGeom>
          <a:solidFill>
            <a:srgbClr val="FF3C0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708" tIns="144018" rIns="696690" bIns="144018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C77FFF-FCEA-12E3-455F-100B4956D316}"/>
              </a:ext>
            </a:extLst>
          </p:cNvPr>
          <p:cNvSpPr/>
          <p:nvPr/>
        </p:nvSpPr>
        <p:spPr>
          <a:xfrm>
            <a:off x="9389074" y="4301141"/>
            <a:ext cx="2175366" cy="870146"/>
          </a:xfrm>
          <a:custGeom>
            <a:avLst/>
            <a:gdLst>
              <a:gd name="connsiteX0" fmla="*/ 0 w 3123406"/>
              <a:gd name="connsiteY0" fmla="*/ 0 h 1249362"/>
              <a:gd name="connsiteX1" fmla="*/ 2498725 w 3123406"/>
              <a:gd name="connsiteY1" fmla="*/ 0 h 1249362"/>
              <a:gd name="connsiteX2" fmla="*/ 3123406 w 3123406"/>
              <a:gd name="connsiteY2" fmla="*/ 624681 h 1249362"/>
              <a:gd name="connsiteX3" fmla="*/ 2498725 w 3123406"/>
              <a:gd name="connsiteY3" fmla="*/ 1249362 h 1249362"/>
              <a:gd name="connsiteX4" fmla="*/ 0 w 3123406"/>
              <a:gd name="connsiteY4" fmla="*/ 1249362 h 1249362"/>
              <a:gd name="connsiteX5" fmla="*/ 624681 w 3123406"/>
              <a:gd name="connsiteY5" fmla="*/ 624681 h 1249362"/>
              <a:gd name="connsiteX6" fmla="*/ 0 w 3123406"/>
              <a:gd name="connsiteY6" fmla="*/ 0 h 124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3406" h="1249362">
                <a:moveTo>
                  <a:pt x="0" y="0"/>
                </a:moveTo>
                <a:lnTo>
                  <a:pt x="2498725" y="0"/>
                </a:lnTo>
                <a:lnTo>
                  <a:pt x="3123406" y="624681"/>
                </a:lnTo>
                <a:lnTo>
                  <a:pt x="2498725" y="1249362"/>
                </a:lnTo>
                <a:lnTo>
                  <a:pt x="0" y="1249362"/>
                </a:lnTo>
                <a:lnTo>
                  <a:pt x="624681" y="62468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708" tIns="144018" rIns="696690" bIns="144018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81B638C-3539-29F6-DA93-A0630A5CDCC6}"/>
              </a:ext>
            </a:extLst>
          </p:cNvPr>
          <p:cNvSpPr/>
          <p:nvPr/>
        </p:nvSpPr>
        <p:spPr>
          <a:xfrm>
            <a:off x="5705290" y="4301141"/>
            <a:ext cx="2175366" cy="870146"/>
          </a:xfrm>
          <a:custGeom>
            <a:avLst/>
            <a:gdLst>
              <a:gd name="connsiteX0" fmla="*/ 0 w 3123406"/>
              <a:gd name="connsiteY0" fmla="*/ 0 h 1249362"/>
              <a:gd name="connsiteX1" fmla="*/ 2498725 w 3123406"/>
              <a:gd name="connsiteY1" fmla="*/ 0 h 1249362"/>
              <a:gd name="connsiteX2" fmla="*/ 3123406 w 3123406"/>
              <a:gd name="connsiteY2" fmla="*/ 624681 h 1249362"/>
              <a:gd name="connsiteX3" fmla="*/ 2498725 w 3123406"/>
              <a:gd name="connsiteY3" fmla="*/ 1249362 h 1249362"/>
              <a:gd name="connsiteX4" fmla="*/ 0 w 3123406"/>
              <a:gd name="connsiteY4" fmla="*/ 1249362 h 1249362"/>
              <a:gd name="connsiteX5" fmla="*/ 624681 w 3123406"/>
              <a:gd name="connsiteY5" fmla="*/ 624681 h 1249362"/>
              <a:gd name="connsiteX6" fmla="*/ 0 w 3123406"/>
              <a:gd name="connsiteY6" fmla="*/ 0 h 124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3406" h="1249362">
                <a:moveTo>
                  <a:pt x="0" y="0"/>
                </a:moveTo>
                <a:lnTo>
                  <a:pt x="2498725" y="0"/>
                </a:lnTo>
                <a:lnTo>
                  <a:pt x="3123406" y="624681"/>
                </a:lnTo>
                <a:lnTo>
                  <a:pt x="2498725" y="1249362"/>
                </a:lnTo>
                <a:lnTo>
                  <a:pt x="0" y="1249362"/>
                </a:lnTo>
                <a:lnTo>
                  <a:pt x="624681" y="62468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708" tIns="144018" rIns="696690" bIns="144018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BA1E98-526D-01B9-44FE-933ADAA74E50}"/>
              </a:ext>
            </a:extLst>
          </p:cNvPr>
          <p:cNvSpPr txBox="1"/>
          <p:nvPr/>
        </p:nvSpPr>
        <p:spPr>
          <a:xfrm>
            <a:off x="6034062" y="826317"/>
            <a:ext cx="3496470" cy="461665"/>
          </a:xfrm>
          <a:prstGeom prst="rect">
            <a:avLst/>
          </a:prstGeom>
          <a:noFill/>
          <a:effectLst>
            <a:outerShdw blurRad="127000" dist="190500" dir="8100000" algn="tr" rotWithShape="0">
              <a:prstClr val="black">
                <a:alpha val="58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Arhitektura</a:t>
            </a:r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sistema</a:t>
            </a:r>
            <a:r>
              <a:rPr lang="en-US" sz="2400" dirty="0">
                <a:solidFill>
                  <a:srgbClr val="FF3C0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5C4F38-71E1-DFD5-2BDF-2963DB148493}"/>
              </a:ext>
            </a:extLst>
          </p:cNvPr>
          <p:cNvSpPr txBox="1"/>
          <p:nvPr/>
        </p:nvSpPr>
        <p:spPr>
          <a:xfrm>
            <a:off x="6041832" y="1452033"/>
            <a:ext cx="4518124" cy="259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SecureTalk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je end-to-end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enkriptovana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aplikacija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za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sigurnu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razmenu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poruka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fajlova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integrisana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steganografskim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algoritmima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(LSB, LSB2, PVD, DCT, DWT).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Sistem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koristi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FastAPI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server za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signalizaciju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WebSocket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konekcije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dok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klijent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pruža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intuitivan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GUI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implementiran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Tkinter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-u.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Enkripcija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se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realizuje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preko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NaCl Box (X25519),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osiguravajući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privatnost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podataka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dok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steganografski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moduli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omogućavaju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nenametljivo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skrivanje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fajlova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slikama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Modularna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arhitektura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omogućava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lako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dodavanje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novih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algoritama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ili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funkcionalnosti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čineći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SecureTalk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skalabilnim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fleksibilnim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rešenjem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za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bezbednu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komunikaciju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US" sz="1100" dirty="0">
              <a:solidFill>
                <a:schemeClr val="bg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5B79D6-F246-E6EA-5C20-330044EDB0FD}"/>
              </a:ext>
            </a:extLst>
          </p:cNvPr>
          <p:cNvSpPr txBox="1"/>
          <p:nvPr/>
        </p:nvSpPr>
        <p:spPr>
          <a:xfrm>
            <a:off x="6320327" y="4567590"/>
            <a:ext cx="105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pc="3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Klijent</a:t>
            </a:r>
            <a:r>
              <a:rPr lang="en-US" sz="1200" b="1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FC6318-EA30-79C3-80A0-C4E583B06582}"/>
              </a:ext>
            </a:extLst>
          </p:cNvPr>
          <p:cNvSpPr txBox="1"/>
          <p:nvPr/>
        </p:nvSpPr>
        <p:spPr>
          <a:xfrm>
            <a:off x="8090893" y="4546074"/>
            <a:ext cx="1087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SERVER WS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EA11A5-4F56-98C9-4E90-DDC2A0A8C4EA}"/>
              </a:ext>
            </a:extLst>
          </p:cNvPr>
          <p:cNvSpPr txBox="1"/>
          <p:nvPr/>
        </p:nvSpPr>
        <p:spPr>
          <a:xfrm>
            <a:off x="10095543" y="4609609"/>
            <a:ext cx="98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pc="3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Klijent</a:t>
            </a:r>
            <a:r>
              <a:rPr lang="en-US" sz="1200" b="1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41F48EF-0FA5-0231-9206-9868E0BFBC73}"/>
              </a:ext>
            </a:extLst>
          </p:cNvPr>
          <p:cNvGrpSpPr/>
          <p:nvPr/>
        </p:nvGrpSpPr>
        <p:grpSpPr>
          <a:xfrm>
            <a:off x="11454525" y="312180"/>
            <a:ext cx="431559" cy="431559"/>
            <a:chOff x="11339527" y="6132408"/>
            <a:chExt cx="556217" cy="55621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350AE5-3DB9-15C0-AFD1-E9CFECEF127F}"/>
                </a:ext>
              </a:extLst>
            </p:cNvPr>
            <p:cNvSpPr/>
            <p:nvPr/>
          </p:nvSpPr>
          <p:spPr>
            <a:xfrm>
              <a:off x="11339527" y="6132408"/>
              <a:ext cx="556217" cy="556217"/>
            </a:xfrm>
            <a:prstGeom prst="rect">
              <a:avLst/>
            </a:prstGeom>
            <a:solidFill>
              <a:srgbClr val="FF3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ircle: Hollow 34">
              <a:extLst>
                <a:ext uri="{FF2B5EF4-FFF2-40B4-BE49-F238E27FC236}">
                  <a16:creationId xmlns:a16="http://schemas.microsoft.com/office/drawing/2014/main" id="{533CABCE-F2F2-9643-0B3A-16DB43FF8F69}"/>
                </a:ext>
              </a:extLst>
            </p:cNvPr>
            <p:cNvSpPr/>
            <p:nvPr/>
          </p:nvSpPr>
          <p:spPr>
            <a:xfrm>
              <a:off x="11454525" y="6236262"/>
              <a:ext cx="320985" cy="320985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C9A7C07-824C-455D-ED30-3B14A75E69D8}"/>
              </a:ext>
            </a:extLst>
          </p:cNvPr>
          <p:cNvSpPr/>
          <p:nvPr/>
        </p:nvSpPr>
        <p:spPr>
          <a:xfrm rot="10800000">
            <a:off x="7490633" y="5337723"/>
            <a:ext cx="2175366" cy="870146"/>
          </a:xfrm>
          <a:custGeom>
            <a:avLst/>
            <a:gdLst>
              <a:gd name="connsiteX0" fmla="*/ 0 w 3123406"/>
              <a:gd name="connsiteY0" fmla="*/ 0 h 1249362"/>
              <a:gd name="connsiteX1" fmla="*/ 2498725 w 3123406"/>
              <a:gd name="connsiteY1" fmla="*/ 0 h 1249362"/>
              <a:gd name="connsiteX2" fmla="*/ 3123406 w 3123406"/>
              <a:gd name="connsiteY2" fmla="*/ 624681 h 1249362"/>
              <a:gd name="connsiteX3" fmla="*/ 2498725 w 3123406"/>
              <a:gd name="connsiteY3" fmla="*/ 1249362 h 1249362"/>
              <a:gd name="connsiteX4" fmla="*/ 0 w 3123406"/>
              <a:gd name="connsiteY4" fmla="*/ 1249362 h 1249362"/>
              <a:gd name="connsiteX5" fmla="*/ 624681 w 3123406"/>
              <a:gd name="connsiteY5" fmla="*/ 624681 h 1249362"/>
              <a:gd name="connsiteX6" fmla="*/ 0 w 3123406"/>
              <a:gd name="connsiteY6" fmla="*/ 0 h 124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3406" h="1249362">
                <a:moveTo>
                  <a:pt x="0" y="0"/>
                </a:moveTo>
                <a:lnTo>
                  <a:pt x="2498725" y="0"/>
                </a:lnTo>
                <a:lnTo>
                  <a:pt x="3123406" y="624681"/>
                </a:lnTo>
                <a:lnTo>
                  <a:pt x="2498725" y="1249362"/>
                </a:lnTo>
                <a:lnTo>
                  <a:pt x="0" y="1249362"/>
                </a:lnTo>
                <a:lnTo>
                  <a:pt x="624681" y="624681"/>
                </a:lnTo>
                <a:lnTo>
                  <a:pt x="0" y="0"/>
                </a:lnTo>
                <a:close/>
              </a:path>
            </a:pathLst>
          </a:custGeom>
          <a:solidFill>
            <a:srgbClr val="FF3C0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708" tIns="144018" rIns="696690" bIns="144018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723196-D6CD-D09F-4286-E0CA364C6EB0}"/>
              </a:ext>
            </a:extLst>
          </p:cNvPr>
          <p:cNvSpPr/>
          <p:nvPr/>
        </p:nvSpPr>
        <p:spPr>
          <a:xfrm rot="10800000">
            <a:off x="9332525" y="5337723"/>
            <a:ext cx="2175366" cy="870146"/>
          </a:xfrm>
          <a:custGeom>
            <a:avLst/>
            <a:gdLst>
              <a:gd name="connsiteX0" fmla="*/ 0 w 3123406"/>
              <a:gd name="connsiteY0" fmla="*/ 0 h 1249362"/>
              <a:gd name="connsiteX1" fmla="*/ 2498725 w 3123406"/>
              <a:gd name="connsiteY1" fmla="*/ 0 h 1249362"/>
              <a:gd name="connsiteX2" fmla="*/ 3123406 w 3123406"/>
              <a:gd name="connsiteY2" fmla="*/ 624681 h 1249362"/>
              <a:gd name="connsiteX3" fmla="*/ 2498725 w 3123406"/>
              <a:gd name="connsiteY3" fmla="*/ 1249362 h 1249362"/>
              <a:gd name="connsiteX4" fmla="*/ 0 w 3123406"/>
              <a:gd name="connsiteY4" fmla="*/ 1249362 h 1249362"/>
              <a:gd name="connsiteX5" fmla="*/ 624681 w 3123406"/>
              <a:gd name="connsiteY5" fmla="*/ 624681 h 1249362"/>
              <a:gd name="connsiteX6" fmla="*/ 0 w 3123406"/>
              <a:gd name="connsiteY6" fmla="*/ 0 h 124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3406" h="1249362">
                <a:moveTo>
                  <a:pt x="0" y="0"/>
                </a:moveTo>
                <a:lnTo>
                  <a:pt x="2498725" y="0"/>
                </a:lnTo>
                <a:lnTo>
                  <a:pt x="3123406" y="624681"/>
                </a:lnTo>
                <a:lnTo>
                  <a:pt x="2498725" y="1249362"/>
                </a:lnTo>
                <a:lnTo>
                  <a:pt x="0" y="1249362"/>
                </a:lnTo>
                <a:lnTo>
                  <a:pt x="624681" y="62468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708" tIns="144018" rIns="696690" bIns="144018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FA56851-891A-8C11-C6C0-CA78D3D53778}"/>
              </a:ext>
            </a:extLst>
          </p:cNvPr>
          <p:cNvSpPr/>
          <p:nvPr/>
        </p:nvSpPr>
        <p:spPr>
          <a:xfrm rot="10800000">
            <a:off x="5648741" y="5337723"/>
            <a:ext cx="2175366" cy="870146"/>
          </a:xfrm>
          <a:custGeom>
            <a:avLst/>
            <a:gdLst>
              <a:gd name="connsiteX0" fmla="*/ 0 w 3123406"/>
              <a:gd name="connsiteY0" fmla="*/ 0 h 1249362"/>
              <a:gd name="connsiteX1" fmla="*/ 2498725 w 3123406"/>
              <a:gd name="connsiteY1" fmla="*/ 0 h 1249362"/>
              <a:gd name="connsiteX2" fmla="*/ 3123406 w 3123406"/>
              <a:gd name="connsiteY2" fmla="*/ 624681 h 1249362"/>
              <a:gd name="connsiteX3" fmla="*/ 2498725 w 3123406"/>
              <a:gd name="connsiteY3" fmla="*/ 1249362 h 1249362"/>
              <a:gd name="connsiteX4" fmla="*/ 0 w 3123406"/>
              <a:gd name="connsiteY4" fmla="*/ 1249362 h 1249362"/>
              <a:gd name="connsiteX5" fmla="*/ 624681 w 3123406"/>
              <a:gd name="connsiteY5" fmla="*/ 624681 h 1249362"/>
              <a:gd name="connsiteX6" fmla="*/ 0 w 3123406"/>
              <a:gd name="connsiteY6" fmla="*/ 0 h 124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3406" h="1249362">
                <a:moveTo>
                  <a:pt x="0" y="0"/>
                </a:moveTo>
                <a:lnTo>
                  <a:pt x="2498725" y="0"/>
                </a:lnTo>
                <a:lnTo>
                  <a:pt x="3123406" y="624681"/>
                </a:lnTo>
                <a:lnTo>
                  <a:pt x="2498725" y="1249362"/>
                </a:lnTo>
                <a:lnTo>
                  <a:pt x="0" y="1249362"/>
                </a:lnTo>
                <a:lnTo>
                  <a:pt x="624681" y="62468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708" tIns="144018" rIns="696690" bIns="144018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69865D-C979-C675-9ECD-883AB47D6003}"/>
              </a:ext>
            </a:extLst>
          </p:cNvPr>
          <p:cNvSpPr txBox="1"/>
          <p:nvPr/>
        </p:nvSpPr>
        <p:spPr>
          <a:xfrm>
            <a:off x="6246844" y="5587238"/>
            <a:ext cx="105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pc="3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Klijent</a:t>
            </a:r>
            <a:r>
              <a:rPr lang="en-US" sz="1200" b="1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1FDB49-9270-8EB4-138F-868C815A2306}"/>
              </a:ext>
            </a:extLst>
          </p:cNvPr>
          <p:cNvSpPr txBox="1"/>
          <p:nvPr/>
        </p:nvSpPr>
        <p:spPr>
          <a:xfrm>
            <a:off x="8034344" y="5560445"/>
            <a:ext cx="1087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SERVER WS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61C9A-501F-F13C-577A-D465E04B4939}"/>
              </a:ext>
            </a:extLst>
          </p:cNvPr>
          <p:cNvSpPr txBox="1"/>
          <p:nvPr/>
        </p:nvSpPr>
        <p:spPr>
          <a:xfrm>
            <a:off x="9996659" y="5603856"/>
            <a:ext cx="98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pc="3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Klijent</a:t>
            </a:r>
            <a:r>
              <a:rPr lang="en-US" sz="1200" b="1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3335728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 shot of a computer program">
            <a:extLst>
              <a:ext uri="{FF2B5EF4-FFF2-40B4-BE49-F238E27FC236}">
                <a16:creationId xmlns:a16="http://schemas.microsoft.com/office/drawing/2014/main" id="{7A612AEF-45C6-8D89-495B-C4ED0BAEED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" r="3177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1C33C0-3B3E-22C6-26F2-46063116D371}"/>
              </a:ext>
            </a:extLst>
          </p:cNvPr>
          <p:cNvSpPr/>
          <p:nvPr/>
        </p:nvSpPr>
        <p:spPr>
          <a:xfrm>
            <a:off x="1014057" y="2480430"/>
            <a:ext cx="1137615" cy="1625600"/>
          </a:xfrm>
          <a:prstGeom prst="rect">
            <a:avLst/>
          </a:prstGeom>
          <a:solidFill>
            <a:srgbClr val="FF3C01"/>
          </a:solidFill>
          <a:ln>
            <a:noFill/>
          </a:ln>
          <a:effectLst>
            <a:outerShdw blurRad="76200" dist="2159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1DA3F6B0-0E08-FB7B-67EB-A79D06BCCA05}"/>
              </a:ext>
            </a:extLst>
          </p:cNvPr>
          <p:cNvSpPr/>
          <p:nvPr/>
        </p:nvSpPr>
        <p:spPr>
          <a:xfrm>
            <a:off x="1635997" y="2806505"/>
            <a:ext cx="1031350" cy="103135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3B7842-9F92-C772-AAC8-6BE8AA0667A9}"/>
              </a:ext>
            </a:extLst>
          </p:cNvPr>
          <p:cNvSpPr/>
          <p:nvPr/>
        </p:nvSpPr>
        <p:spPr>
          <a:xfrm>
            <a:off x="604197" y="2073799"/>
            <a:ext cx="576380" cy="576380"/>
          </a:xfrm>
          <a:prstGeom prst="rect">
            <a:avLst/>
          </a:prstGeom>
          <a:noFill/>
          <a:ln w="28575">
            <a:solidFill>
              <a:srgbClr val="FF3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2E8D3-FECB-0E9D-3165-746E133C5C5B}"/>
              </a:ext>
            </a:extLst>
          </p:cNvPr>
          <p:cNvSpPr txBox="1"/>
          <p:nvPr/>
        </p:nvSpPr>
        <p:spPr>
          <a:xfrm>
            <a:off x="7785840" y="1913857"/>
            <a:ext cx="2730235" cy="830997"/>
          </a:xfrm>
          <a:prstGeom prst="rect">
            <a:avLst/>
          </a:prstGeom>
          <a:noFill/>
          <a:effectLst>
            <a:outerShdw blurRad="127000" dist="190500" dir="8100000" algn="tr" rotWithShape="0">
              <a:prstClr val="black">
                <a:alpha val="58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Funkcionalnosti</a:t>
            </a:r>
            <a:endParaRPr lang="en-US" sz="2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Servera</a:t>
            </a:r>
            <a:r>
              <a:rPr lang="en-US" sz="2400" dirty="0">
                <a:solidFill>
                  <a:srgbClr val="FF3C0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3927C-A68E-B172-CD2E-132D503FD1C9}"/>
              </a:ext>
            </a:extLst>
          </p:cNvPr>
          <p:cNvSpPr txBox="1"/>
          <p:nvPr/>
        </p:nvSpPr>
        <p:spPr>
          <a:xfrm>
            <a:off x="7785840" y="2919815"/>
            <a:ext cx="400795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Server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komponenta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SecureTalk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bazirana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na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FastAPI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WebSocket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tehnologiji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omogućava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real-time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komunikaciju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između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korisnika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upravlja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sobama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njihovim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članovima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šalje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notifikacije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kada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se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korisnici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pridruže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ili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napuste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sobu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vodi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evidenciju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o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rosteru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. Pored toga, server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funkcioniše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kao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relay za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šifrovane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poruke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fajlove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(chunk-by-chunk)</a:t>
            </a:r>
            <a:r>
              <a:rPr lang="sr-Latn-RS" sz="1200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Sve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podatke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čuva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memoriji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(USERS, ROOMS), bez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upotrebe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baze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podataka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što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omogućava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jednostavnu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brzu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implementaciju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prototipa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testiranje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funkcionalnosti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uz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potpunu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bezbednost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jer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server ne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dekriptuje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niti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pristupa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sadržaju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poruka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Prednosti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ovog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pristupa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uključuju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visoku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skalabilnost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za male do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srednje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grupe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korisnika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minimalne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resurse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za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pokretanje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laku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integraciju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postojećim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open-source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komponentama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čineći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ga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idealnim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za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edukativne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prototipne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aplikacije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oblasti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digitalne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forenzike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GB" sz="1200" dirty="0">
              <a:solidFill>
                <a:schemeClr val="bg1"/>
              </a:solidFill>
              <a:effectLst/>
              <a:latin typeface="Lato" panose="020F050202020403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DC769A-6104-7FE6-ACC7-13D25A9324CA}"/>
              </a:ext>
            </a:extLst>
          </p:cNvPr>
          <p:cNvGrpSpPr/>
          <p:nvPr/>
        </p:nvGrpSpPr>
        <p:grpSpPr>
          <a:xfrm>
            <a:off x="3527077" y="5900994"/>
            <a:ext cx="893732" cy="90448"/>
            <a:chOff x="5201930" y="5132889"/>
            <a:chExt cx="884545" cy="895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1C49CE-CAD0-D57B-3E10-093F74AC8DC0}"/>
                </a:ext>
              </a:extLst>
            </p:cNvPr>
            <p:cNvSpPr/>
            <p:nvPr/>
          </p:nvSpPr>
          <p:spPr>
            <a:xfrm>
              <a:off x="5201930" y="5132892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69C2EB0-AE2F-9379-8CC1-1199CE8EF25A}"/>
                </a:ext>
              </a:extLst>
            </p:cNvPr>
            <p:cNvSpPr/>
            <p:nvPr/>
          </p:nvSpPr>
          <p:spPr>
            <a:xfrm>
              <a:off x="5468630" y="5132891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214F8B-B3CF-8AE1-96C0-DA532A8E109D}"/>
                </a:ext>
              </a:extLst>
            </p:cNvPr>
            <p:cNvSpPr/>
            <p:nvPr/>
          </p:nvSpPr>
          <p:spPr>
            <a:xfrm>
              <a:off x="5735330" y="5132890"/>
              <a:ext cx="89515" cy="89515"/>
            </a:xfrm>
            <a:prstGeom prst="ellipse">
              <a:avLst/>
            </a:prstGeom>
            <a:solidFill>
              <a:srgbClr val="FF3C01"/>
            </a:solidFill>
            <a:ln w="9525">
              <a:solidFill>
                <a:srgbClr val="FF3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77766E-D5B1-C5CB-ED52-2D9A52AC4D6B}"/>
                </a:ext>
              </a:extLst>
            </p:cNvPr>
            <p:cNvSpPr/>
            <p:nvPr/>
          </p:nvSpPr>
          <p:spPr>
            <a:xfrm>
              <a:off x="5996960" y="5132889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4C59AB-26B3-0CDB-876F-82426D62B3AA}"/>
              </a:ext>
            </a:extLst>
          </p:cNvPr>
          <p:cNvGrpSpPr/>
          <p:nvPr/>
        </p:nvGrpSpPr>
        <p:grpSpPr>
          <a:xfrm>
            <a:off x="11574055" y="206928"/>
            <a:ext cx="431559" cy="431559"/>
            <a:chOff x="11339527" y="6132408"/>
            <a:chExt cx="556217" cy="55621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5FBAF8-CF65-DDC4-DD50-471A0084024F}"/>
                </a:ext>
              </a:extLst>
            </p:cNvPr>
            <p:cNvSpPr/>
            <p:nvPr/>
          </p:nvSpPr>
          <p:spPr>
            <a:xfrm>
              <a:off x="11339527" y="6132408"/>
              <a:ext cx="556217" cy="556217"/>
            </a:xfrm>
            <a:prstGeom prst="rect">
              <a:avLst/>
            </a:prstGeom>
            <a:solidFill>
              <a:srgbClr val="FF3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ircle: Hollow 17">
              <a:extLst>
                <a:ext uri="{FF2B5EF4-FFF2-40B4-BE49-F238E27FC236}">
                  <a16:creationId xmlns:a16="http://schemas.microsoft.com/office/drawing/2014/main" id="{C43DA7A6-EE5B-A3E2-37F6-F1E96E0A5479}"/>
                </a:ext>
              </a:extLst>
            </p:cNvPr>
            <p:cNvSpPr/>
            <p:nvPr/>
          </p:nvSpPr>
          <p:spPr>
            <a:xfrm>
              <a:off x="11454525" y="6236262"/>
              <a:ext cx="320985" cy="320985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225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AF2561-8870-B1CE-C0B5-55545FEA02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3" r="13363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29DDEB-6A96-1D9B-1169-2745D9D6A4F1}"/>
              </a:ext>
            </a:extLst>
          </p:cNvPr>
          <p:cNvSpPr/>
          <p:nvPr/>
        </p:nvSpPr>
        <p:spPr>
          <a:xfrm>
            <a:off x="7456493" y="4585467"/>
            <a:ext cx="1137615" cy="1625600"/>
          </a:xfrm>
          <a:prstGeom prst="rect">
            <a:avLst/>
          </a:prstGeom>
          <a:solidFill>
            <a:srgbClr val="FF3C01"/>
          </a:solidFill>
          <a:ln>
            <a:noFill/>
          </a:ln>
          <a:effectLst>
            <a:outerShdw blurRad="76200" dist="2159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9934E38D-9427-ACB0-FECF-2C8DE5FF5187}"/>
              </a:ext>
            </a:extLst>
          </p:cNvPr>
          <p:cNvSpPr/>
          <p:nvPr/>
        </p:nvSpPr>
        <p:spPr>
          <a:xfrm>
            <a:off x="6940818" y="4894740"/>
            <a:ext cx="1031350" cy="103135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30700F-0926-50B7-AD42-99FCBE2B708D}"/>
              </a:ext>
            </a:extLst>
          </p:cNvPr>
          <p:cNvSpPr/>
          <p:nvPr/>
        </p:nvSpPr>
        <p:spPr>
          <a:xfrm>
            <a:off x="8324479" y="4297277"/>
            <a:ext cx="576380" cy="576380"/>
          </a:xfrm>
          <a:prstGeom prst="rect">
            <a:avLst/>
          </a:prstGeom>
          <a:noFill/>
          <a:ln w="28575">
            <a:solidFill>
              <a:srgbClr val="FF3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2FA930-68F1-71C0-2372-9AE7A4AD4296}"/>
              </a:ext>
            </a:extLst>
          </p:cNvPr>
          <p:cNvGrpSpPr/>
          <p:nvPr/>
        </p:nvGrpSpPr>
        <p:grpSpPr>
          <a:xfrm rot="5400000">
            <a:off x="11005679" y="3262390"/>
            <a:ext cx="893732" cy="90448"/>
            <a:chOff x="5201930" y="5132889"/>
            <a:chExt cx="884545" cy="8951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9B142B8-B5CA-9808-CFEF-486B00BD3685}"/>
                </a:ext>
              </a:extLst>
            </p:cNvPr>
            <p:cNvSpPr/>
            <p:nvPr/>
          </p:nvSpPr>
          <p:spPr>
            <a:xfrm>
              <a:off x="5201930" y="5132892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A236EBB-A063-49AA-BBEC-24D033AD860A}"/>
                </a:ext>
              </a:extLst>
            </p:cNvPr>
            <p:cNvSpPr/>
            <p:nvPr/>
          </p:nvSpPr>
          <p:spPr>
            <a:xfrm>
              <a:off x="5468630" y="5132891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F77B4C-A11A-5A8D-C38A-6F83769662B6}"/>
                </a:ext>
              </a:extLst>
            </p:cNvPr>
            <p:cNvSpPr/>
            <p:nvPr/>
          </p:nvSpPr>
          <p:spPr>
            <a:xfrm>
              <a:off x="5735330" y="5132890"/>
              <a:ext cx="89515" cy="89515"/>
            </a:xfrm>
            <a:prstGeom prst="ellipse">
              <a:avLst/>
            </a:prstGeom>
            <a:solidFill>
              <a:srgbClr val="FF3C01"/>
            </a:solidFill>
            <a:ln w="9525">
              <a:solidFill>
                <a:srgbClr val="FF3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444C03-2CD5-C603-EAC7-352015F75E8C}"/>
                </a:ext>
              </a:extLst>
            </p:cNvPr>
            <p:cNvSpPr/>
            <p:nvPr/>
          </p:nvSpPr>
          <p:spPr>
            <a:xfrm>
              <a:off x="5996960" y="5132889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DC7E6F-F7FC-A668-9BF7-DBEC5A3CFDCC}"/>
              </a:ext>
            </a:extLst>
          </p:cNvPr>
          <p:cNvGrpSpPr/>
          <p:nvPr/>
        </p:nvGrpSpPr>
        <p:grpSpPr>
          <a:xfrm>
            <a:off x="11236763" y="1856989"/>
            <a:ext cx="431559" cy="431559"/>
            <a:chOff x="11339527" y="6132408"/>
            <a:chExt cx="556217" cy="5562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7538A5-E9AE-1607-D2CB-690701F0E5EA}"/>
                </a:ext>
              </a:extLst>
            </p:cNvPr>
            <p:cNvSpPr/>
            <p:nvPr/>
          </p:nvSpPr>
          <p:spPr>
            <a:xfrm>
              <a:off x="11339527" y="6132408"/>
              <a:ext cx="556217" cy="556217"/>
            </a:xfrm>
            <a:prstGeom prst="rect">
              <a:avLst/>
            </a:prstGeom>
            <a:solidFill>
              <a:srgbClr val="FF3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ircle: Hollow 14">
              <a:extLst>
                <a:ext uri="{FF2B5EF4-FFF2-40B4-BE49-F238E27FC236}">
                  <a16:creationId xmlns:a16="http://schemas.microsoft.com/office/drawing/2014/main" id="{D94152A4-40F3-C03B-05DF-6B6772330D4D}"/>
                </a:ext>
              </a:extLst>
            </p:cNvPr>
            <p:cNvSpPr/>
            <p:nvPr/>
          </p:nvSpPr>
          <p:spPr>
            <a:xfrm>
              <a:off x="11454525" y="6236262"/>
              <a:ext cx="320985" cy="320985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214B062-2789-977C-3085-3B81FCCA2F46}"/>
              </a:ext>
            </a:extLst>
          </p:cNvPr>
          <p:cNvSpPr txBox="1"/>
          <p:nvPr/>
        </p:nvSpPr>
        <p:spPr>
          <a:xfrm>
            <a:off x="1016598" y="1135017"/>
            <a:ext cx="3231933" cy="830997"/>
          </a:xfrm>
          <a:prstGeom prst="rect">
            <a:avLst/>
          </a:prstGeom>
          <a:noFill/>
          <a:effectLst>
            <a:outerShdw blurRad="127000" dist="190500" dir="8100000" algn="tr" rotWithShape="0">
              <a:prstClr val="black">
                <a:alpha val="5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Funkcionalnosti</a:t>
            </a:r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  <a:p>
            <a:r>
              <a:rPr lang="en-U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klijenta</a:t>
            </a:r>
            <a:r>
              <a:rPr lang="en-US" sz="2400" dirty="0">
                <a:solidFill>
                  <a:srgbClr val="FF3C0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AB9F91-D4E3-6E85-445E-AB1364E155D7}"/>
              </a:ext>
            </a:extLst>
          </p:cNvPr>
          <p:cNvSpPr txBox="1"/>
          <p:nvPr/>
        </p:nvSpPr>
        <p:spPr>
          <a:xfrm>
            <a:off x="1016598" y="2106083"/>
            <a:ext cx="46861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Klijent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komponenta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SecureTalk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implementirana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Pythonu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Tkinter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GUI-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jem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omogućava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korisnicima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interaktivn</a:t>
            </a:r>
            <a:r>
              <a:rPr lang="sr-Latn-RS" sz="1200" dirty="0">
                <a:solidFill>
                  <a:schemeClr val="bg1"/>
                </a:solidFill>
                <a:latin typeface="Lato" panose="020F0502020204030203" pitchFamily="34" charset="0"/>
              </a:rPr>
              <a:t>u komunikaciju sa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real-time chat</a:t>
            </a:r>
            <a:r>
              <a:rPr lang="sr-Latn-RS" sz="1200" dirty="0">
                <a:solidFill>
                  <a:schemeClr val="bg1"/>
                </a:solidFill>
                <a:latin typeface="Lato" panose="020F0502020204030203" pitchFamily="34" charset="0"/>
              </a:rPr>
              <a:t>-om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generisanje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kriptografskih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ključeva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(NaCl Box za end-to-end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enkripciju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SigningKey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za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autentifikaciju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),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povezivanje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na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WebSocket server,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registraciju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pridruživanje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sobama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. Pored toga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podržava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slanje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šifrovanih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poruka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fajlova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(raw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ili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stego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sa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chunk-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ovanjem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),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kreiranje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stego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slika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koristeći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algoritme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poput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LSB, PVD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DCT (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sa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opcijom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AES-GCM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enkripcije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payload-a),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te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automatsku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ekstrakciju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primljenih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fajlova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sa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hint-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ovima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iz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imena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ili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meta </a:t>
            </a:r>
            <a:r>
              <a:rPr lang="en-GB" sz="1200" dirty="0" err="1">
                <a:solidFill>
                  <a:srgbClr val="FF3C01"/>
                </a:solidFill>
                <a:latin typeface="Lato" panose="020F0502020204030203" pitchFamily="34" charset="0"/>
              </a:rPr>
              <a:t>podataka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Sve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operacije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se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loguju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poseban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panel, a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primljeni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fajlovi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se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čuvaju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lokalnim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folderima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(users//received),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što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omogućava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jednostavnu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upotrebu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testiranje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Prednosti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ovog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pristupa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uključuju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intuitivni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interfejs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odvojenim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chat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log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panelima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za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bolju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preglednost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integraciju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open-source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bibliotekama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za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brzu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razvoj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visoku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bezbednost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kroz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lokalnu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enkripciju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bez server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pristupa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sadržaju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fleksibilnost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za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edukativne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svrhe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digitalnoj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forenzici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čineći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ga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idealnim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za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simulaciju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skrivenih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komunikacija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GB" sz="1200" dirty="0">
              <a:solidFill>
                <a:schemeClr val="bg1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745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1ABADD7-0BDC-315F-2977-BE2540C17FFE}"/>
              </a:ext>
            </a:extLst>
          </p:cNvPr>
          <p:cNvSpPr/>
          <p:nvPr/>
        </p:nvSpPr>
        <p:spPr>
          <a:xfrm>
            <a:off x="2485679" y="2586811"/>
            <a:ext cx="576380" cy="576380"/>
          </a:xfrm>
          <a:prstGeom prst="rect">
            <a:avLst/>
          </a:prstGeom>
          <a:noFill/>
          <a:ln w="28575">
            <a:solidFill>
              <a:srgbClr val="FF3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24B6A7-5857-C20C-134A-1072BB72E34C}"/>
              </a:ext>
            </a:extLst>
          </p:cNvPr>
          <p:cNvSpPr txBox="1"/>
          <p:nvPr/>
        </p:nvSpPr>
        <p:spPr>
          <a:xfrm>
            <a:off x="2773869" y="2794143"/>
            <a:ext cx="50754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ZAKLJU</a:t>
            </a:r>
            <a:r>
              <a:rPr lang="sr-Latn-RS" sz="6600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ČAK</a:t>
            </a:r>
            <a:endParaRPr lang="en-US" sz="6600" dirty="0"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28024-1BC6-88CC-8201-7B9161FCDE1B}"/>
              </a:ext>
            </a:extLst>
          </p:cNvPr>
          <p:cNvSpPr txBox="1"/>
          <p:nvPr/>
        </p:nvSpPr>
        <p:spPr>
          <a:xfrm>
            <a:off x="2767119" y="2628850"/>
            <a:ext cx="5320688" cy="1107996"/>
          </a:xfrm>
          <a:prstGeom prst="rect">
            <a:avLst/>
          </a:prstGeom>
          <a:noFill/>
          <a:effectLst>
            <a:outerShdw blurRad="127000" dist="190500" dir="8100000" algn="tr" rotWithShape="0">
              <a:prstClr val="black">
                <a:alpha val="58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Z</a:t>
            </a:r>
            <a:r>
              <a:rPr lang="sr-Latn-RS" sz="6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AKLJUČAK</a:t>
            </a:r>
            <a:r>
              <a:rPr lang="en-US" sz="6600" dirty="0">
                <a:solidFill>
                  <a:srgbClr val="FF3C0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FE097D-8D47-A0A8-C30D-18C1BE1CFE45}"/>
              </a:ext>
            </a:extLst>
          </p:cNvPr>
          <p:cNvSpPr/>
          <p:nvPr/>
        </p:nvSpPr>
        <p:spPr>
          <a:xfrm>
            <a:off x="11025809" y="5769550"/>
            <a:ext cx="556217" cy="556217"/>
          </a:xfrm>
          <a:prstGeom prst="rect">
            <a:avLst/>
          </a:prstGeom>
          <a:solidFill>
            <a:srgbClr val="FF3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764C51-2DB0-17EA-9F5E-255257E798FC}"/>
              </a:ext>
            </a:extLst>
          </p:cNvPr>
          <p:cNvCxnSpPr>
            <a:cxnSpLocks/>
          </p:cNvCxnSpPr>
          <p:nvPr/>
        </p:nvCxnSpPr>
        <p:spPr>
          <a:xfrm>
            <a:off x="8107041" y="3244475"/>
            <a:ext cx="53352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22A205-F8E4-3172-CF94-1E4C41B47243}"/>
              </a:ext>
            </a:extLst>
          </p:cNvPr>
          <p:cNvGrpSpPr/>
          <p:nvPr/>
        </p:nvGrpSpPr>
        <p:grpSpPr>
          <a:xfrm rot="5400000">
            <a:off x="10809213" y="1257113"/>
            <a:ext cx="893732" cy="90448"/>
            <a:chOff x="5201930" y="5132889"/>
            <a:chExt cx="884545" cy="8951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3831848-0481-CFA7-9263-5065DD11F784}"/>
                </a:ext>
              </a:extLst>
            </p:cNvPr>
            <p:cNvSpPr/>
            <p:nvPr/>
          </p:nvSpPr>
          <p:spPr>
            <a:xfrm>
              <a:off x="5201930" y="5132892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09BB0B-A2A0-60F7-4B74-4B57FE6EA893}"/>
                </a:ext>
              </a:extLst>
            </p:cNvPr>
            <p:cNvSpPr/>
            <p:nvPr/>
          </p:nvSpPr>
          <p:spPr>
            <a:xfrm>
              <a:off x="5468630" y="5132891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3A9F125-152F-F331-08D7-2FFE385AA6D6}"/>
                </a:ext>
              </a:extLst>
            </p:cNvPr>
            <p:cNvSpPr/>
            <p:nvPr/>
          </p:nvSpPr>
          <p:spPr>
            <a:xfrm>
              <a:off x="5735330" y="5132890"/>
              <a:ext cx="89515" cy="89515"/>
            </a:xfrm>
            <a:prstGeom prst="ellipse">
              <a:avLst/>
            </a:prstGeom>
            <a:solidFill>
              <a:srgbClr val="FF3C01"/>
            </a:solidFill>
            <a:ln w="9525">
              <a:solidFill>
                <a:srgbClr val="FF3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D4FBD0C-1B58-3232-A3BD-BAB6B0709E0E}"/>
                </a:ext>
              </a:extLst>
            </p:cNvPr>
            <p:cNvSpPr/>
            <p:nvPr/>
          </p:nvSpPr>
          <p:spPr>
            <a:xfrm>
              <a:off x="5996960" y="5132889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FB48F28-C4C7-35F9-2FBE-DFBFFDAC7314}"/>
              </a:ext>
            </a:extLst>
          </p:cNvPr>
          <p:cNvSpPr txBox="1"/>
          <p:nvPr/>
        </p:nvSpPr>
        <p:spPr>
          <a:xfrm>
            <a:off x="6196776" y="3778885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r-Latn-RS" sz="1400" i="1" spc="300" dirty="0" err="1">
                <a:solidFill>
                  <a:srgbClr val="FF3C0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SecureTalk</a:t>
            </a:r>
            <a:endParaRPr lang="en-US" sz="1400" i="1" spc="300" dirty="0">
              <a:solidFill>
                <a:srgbClr val="FF3C0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DE074C00-AECF-6C35-D3F3-3F347DBA2EED}"/>
              </a:ext>
            </a:extLst>
          </p:cNvPr>
          <p:cNvSpPr/>
          <p:nvPr/>
        </p:nvSpPr>
        <p:spPr>
          <a:xfrm>
            <a:off x="11140807" y="5873404"/>
            <a:ext cx="320985" cy="320985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63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B442FE-A192-372D-38DD-DF26C07D5E3F}"/>
              </a:ext>
            </a:extLst>
          </p:cNvPr>
          <p:cNvSpPr/>
          <p:nvPr/>
        </p:nvSpPr>
        <p:spPr>
          <a:xfrm>
            <a:off x="3713559" y="2815140"/>
            <a:ext cx="576380" cy="576380"/>
          </a:xfrm>
          <a:prstGeom prst="rect">
            <a:avLst/>
          </a:prstGeom>
          <a:noFill/>
          <a:ln w="28575">
            <a:solidFill>
              <a:srgbClr val="FF3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7F526-7846-C49E-CA04-BEDCD8800C36}"/>
              </a:ext>
            </a:extLst>
          </p:cNvPr>
          <p:cNvSpPr txBox="1"/>
          <p:nvPr/>
        </p:nvSpPr>
        <p:spPr>
          <a:xfrm>
            <a:off x="3724053" y="3171120"/>
            <a:ext cx="53783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sz="6600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HVALA VAM</a:t>
            </a:r>
            <a:endParaRPr lang="en-US" sz="6600" dirty="0"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F87EF-88D4-7EA7-7835-69CFE2589AA0}"/>
              </a:ext>
            </a:extLst>
          </p:cNvPr>
          <p:cNvSpPr txBox="1"/>
          <p:nvPr/>
        </p:nvSpPr>
        <p:spPr>
          <a:xfrm>
            <a:off x="3711593" y="2918806"/>
            <a:ext cx="5378396" cy="1107996"/>
          </a:xfrm>
          <a:prstGeom prst="rect">
            <a:avLst/>
          </a:prstGeom>
          <a:noFill/>
          <a:effectLst>
            <a:outerShdw blurRad="127000" dist="190500" dir="8100000" algn="tr" rotWithShape="0">
              <a:prstClr val="black">
                <a:alpha val="58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sr-Latn-RS" sz="6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HVALA VAM</a:t>
            </a:r>
            <a:endParaRPr lang="en-US" sz="6600" dirty="0">
              <a:solidFill>
                <a:srgbClr val="FF3C0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37864A-04DE-41FC-0385-B2A31903158B}"/>
              </a:ext>
            </a:extLst>
          </p:cNvPr>
          <p:cNvSpPr/>
          <p:nvPr/>
        </p:nvSpPr>
        <p:spPr>
          <a:xfrm>
            <a:off x="11025809" y="5769550"/>
            <a:ext cx="556217" cy="556217"/>
          </a:xfrm>
          <a:prstGeom prst="rect">
            <a:avLst/>
          </a:prstGeom>
          <a:solidFill>
            <a:srgbClr val="FF3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C697BC-DE42-EA69-081B-1A2BCD7B246E}"/>
              </a:ext>
            </a:extLst>
          </p:cNvPr>
          <p:cNvCxnSpPr>
            <a:cxnSpLocks/>
          </p:cNvCxnSpPr>
          <p:nvPr/>
        </p:nvCxnSpPr>
        <p:spPr>
          <a:xfrm>
            <a:off x="9399375" y="3429000"/>
            <a:ext cx="53352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9C0EC3-3A6C-6D05-75C9-866C60BD00DF}"/>
              </a:ext>
            </a:extLst>
          </p:cNvPr>
          <p:cNvGrpSpPr/>
          <p:nvPr/>
        </p:nvGrpSpPr>
        <p:grpSpPr>
          <a:xfrm rot="5400000">
            <a:off x="10809213" y="1257113"/>
            <a:ext cx="893732" cy="90448"/>
            <a:chOff x="5201930" y="5132889"/>
            <a:chExt cx="884545" cy="8951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02E6F7B-6528-AD04-D9F4-D2A6529C2AB8}"/>
                </a:ext>
              </a:extLst>
            </p:cNvPr>
            <p:cNvSpPr/>
            <p:nvPr/>
          </p:nvSpPr>
          <p:spPr>
            <a:xfrm>
              <a:off x="5201930" y="5132892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4E4D2B-FD52-2976-CE7B-CDE6762179C1}"/>
                </a:ext>
              </a:extLst>
            </p:cNvPr>
            <p:cNvSpPr/>
            <p:nvPr/>
          </p:nvSpPr>
          <p:spPr>
            <a:xfrm>
              <a:off x="5468630" y="5132891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FEA531-B4A1-9707-8589-F375228F5FBF}"/>
                </a:ext>
              </a:extLst>
            </p:cNvPr>
            <p:cNvSpPr/>
            <p:nvPr/>
          </p:nvSpPr>
          <p:spPr>
            <a:xfrm>
              <a:off x="5735330" y="5132890"/>
              <a:ext cx="89515" cy="89515"/>
            </a:xfrm>
            <a:prstGeom prst="ellipse">
              <a:avLst/>
            </a:prstGeom>
            <a:solidFill>
              <a:srgbClr val="FF3C01"/>
            </a:solidFill>
            <a:ln w="9525">
              <a:solidFill>
                <a:srgbClr val="FF3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F86E60D-637D-C1C8-58F8-41A0DA95C499}"/>
                </a:ext>
              </a:extLst>
            </p:cNvPr>
            <p:cNvSpPr/>
            <p:nvPr/>
          </p:nvSpPr>
          <p:spPr>
            <a:xfrm>
              <a:off x="5996960" y="5132889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84B1F3-5948-CB03-13AB-BCA87A2DF579}"/>
              </a:ext>
            </a:extLst>
          </p:cNvPr>
          <p:cNvSpPr txBox="1"/>
          <p:nvPr/>
        </p:nvSpPr>
        <p:spPr>
          <a:xfrm>
            <a:off x="7703506" y="4105878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r-Latn-RS" sz="1400" i="1" spc="300" dirty="0">
                <a:solidFill>
                  <a:srgbClr val="FF3C0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 pažnji</a:t>
            </a:r>
            <a:endParaRPr lang="en-US" sz="1400" i="1" spc="300" dirty="0">
              <a:solidFill>
                <a:srgbClr val="FF3C0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B3EB1671-0EDF-D688-2750-F68349F05886}"/>
              </a:ext>
            </a:extLst>
          </p:cNvPr>
          <p:cNvSpPr/>
          <p:nvPr/>
        </p:nvSpPr>
        <p:spPr>
          <a:xfrm>
            <a:off x="11140807" y="5873404"/>
            <a:ext cx="320985" cy="320985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48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3520C-AD0B-3FF9-4135-57A395B9C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D3E49A-9880-8C74-9A9C-90B45D0B5F21}"/>
              </a:ext>
            </a:extLst>
          </p:cNvPr>
          <p:cNvSpPr/>
          <p:nvPr/>
        </p:nvSpPr>
        <p:spPr>
          <a:xfrm>
            <a:off x="4857404" y="2586811"/>
            <a:ext cx="591736" cy="591736"/>
          </a:xfrm>
          <a:prstGeom prst="rect">
            <a:avLst/>
          </a:prstGeom>
          <a:noFill/>
          <a:ln w="28575">
            <a:solidFill>
              <a:srgbClr val="FF3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D9CE4-25EC-E3E7-D5CE-87D25F2432DD}"/>
              </a:ext>
            </a:extLst>
          </p:cNvPr>
          <p:cNvSpPr txBox="1"/>
          <p:nvPr/>
        </p:nvSpPr>
        <p:spPr>
          <a:xfrm>
            <a:off x="5145594" y="2794143"/>
            <a:ext cx="2779937" cy="1137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6600" dirty="0"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noFill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UVOD</a:t>
            </a:r>
            <a:endParaRPr lang="en-US" sz="6600" dirty="0"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  <a:noFill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AE9F9A-3019-E66B-1366-5B3E8A80D8DB}"/>
              </a:ext>
            </a:extLst>
          </p:cNvPr>
          <p:cNvSpPr txBox="1"/>
          <p:nvPr/>
        </p:nvSpPr>
        <p:spPr>
          <a:xfrm>
            <a:off x="5188524" y="2586811"/>
            <a:ext cx="3031731" cy="1137516"/>
          </a:xfrm>
          <a:prstGeom prst="rect">
            <a:avLst/>
          </a:prstGeom>
          <a:noFill/>
          <a:effectLst>
            <a:outerShdw blurRad="127000" dist="190500" dir="8100000" algn="tr" rotWithShape="0">
              <a:prstClr val="black">
                <a:alpha val="58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r-Latn-RS" sz="6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UVOD</a:t>
            </a:r>
            <a:r>
              <a:rPr lang="en-US" sz="6600" dirty="0">
                <a:solidFill>
                  <a:srgbClr val="FF3C0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B54BAA-4061-87AC-E67D-15C0D0F1C9B0}"/>
              </a:ext>
            </a:extLst>
          </p:cNvPr>
          <p:cNvSpPr/>
          <p:nvPr/>
        </p:nvSpPr>
        <p:spPr>
          <a:xfrm>
            <a:off x="496117" y="5712400"/>
            <a:ext cx="556217" cy="556217"/>
          </a:xfrm>
          <a:prstGeom prst="rect">
            <a:avLst/>
          </a:prstGeom>
          <a:solidFill>
            <a:srgbClr val="FF3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BC4083-5D90-A183-3E89-651981B2297B}"/>
              </a:ext>
            </a:extLst>
          </p:cNvPr>
          <p:cNvCxnSpPr>
            <a:cxnSpLocks/>
          </p:cNvCxnSpPr>
          <p:nvPr/>
        </p:nvCxnSpPr>
        <p:spPr>
          <a:xfrm>
            <a:off x="8459466" y="3244475"/>
            <a:ext cx="547736" cy="1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703D32-3D70-5D1B-BB3E-C25EC66DABE9}"/>
              </a:ext>
            </a:extLst>
          </p:cNvPr>
          <p:cNvGrpSpPr/>
          <p:nvPr/>
        </p:nvGrpSpPr>
        <p:grpSpPr>
          <a:xfrm rot="5400000">
            <a:off x="279521" y="1199963"/>
            <a:ext cx="893732" cy="90448"/>
            <a:chOff x="5201930" y="5132889"/>
            <a:chExt cx="884545" cy="8951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8B2A70-CAEE-7438-732D-06BA7EEBD301}"/>
                </a:ext>
              </a:extLst>
            </p:cNvPr>
            <p:cNvSpPr/>
            <p:nvPr/>
          </p:nvSpPr>
          <p:spPr>
            <a:xfrm>
              <a:off x="5201930" y="5132892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423AF27-662D-A161-C209-2FB52FA3E6CD}"/>
                </a:ext>
              </a:extLst>
            </p:cNvPr>
            <p:cNvSpPr/>
            <p:nvPr/>
          </p:nvSpPr>
          <p:spPr>
            <a:xfrm>
              <a:off x="5468630" y="5132891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EC74F48-0A0E-C223-4DDE-53A15DAC3103}"/>
                </a:ext>
              </a:extLst>
            </p:cNvPr>
            <p:cNvSpPr/>
            <p:nvPr/>
          </p:nvSpPr>
          <p:spPr>
            <a:xfrm>
              <a:off x="5735330" y="5132890"/>
              <a:ext cx="89515" cy="89515"/>
            </a:xfrm>
            <a:prstGeom prst="ellipse">
              <a:avLst/>
            </a:prstGeom>
            <a:solidFill>
              <a:srgbClr val="FF3C01"/>
            </a:solidFill>
            <a:ln w="9525">
              <a:solidFill>
                <a:srgbClr val="FF3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5975842-DBB1-E842-6AA4-100A63EAA90A}"/>
                </a:ext>
              </a:extLst>
            </p:cNvPr>
            <p:cNvSpPr/>
            <p:nvPr/>
          </p:nvSpPr>
          <p:spPr>
            <a:xfrm>
              <a:off x="5996960" y="5132889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8DB953F-FD58-0C3B-2C36-9FE5A4B288EC}"/>
              </a:ext>
            </a:extLst>
          </p:cNvPr>
          <p:cNvSpPr txBox="1"/>
          <p:nvPr/>
        </p:nvSpPr>
        <p:spPr>
          <a:xfrm>
            <a:off x="6692075" y="3778885"/>
            <a:ext cx="1585149" cy="315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sz="1400" i="1" spc="300" dirty="0" err="1">
                <a:solidFill>
                  <a:srgbClr val="FF3C0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SecureTalk</a:t>
            </a:r>
            <a:endParaRPr lang="en-US" sz="1400" i="1" spc="300" dirty="0">
              <a:solidFill>
                <a:srgbClr val="FF3C0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90EF4041-F64E-266B-24E4-CBBE26D79CAD}"/>
              </a:ext>
            </a:extLst>
          </p:cNvPr>
          <p:cNvSpPr/>
          <p:nvPr/>
        </p:nvSpPr>
        <p:spPr>
          <a:xfrm>
            <a:off x="611115" y="5816254"/>
            <a:ext cx="320985" cy="320985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ED4B71B-801D-EA71-B211-086B834E0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5450" y="4944260"/>
            <a:ext cx="1885435" cy="153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9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1E13060-89EB-2310-BEA4-0F97FAA512F3}"/>
              </a:ext>
            </a:extLst>
          </p:cNvPr>
          <p:cNvSpPr/>
          <p:nvPr/>
        </p:nvSpPr>
        <p:spPr>
          <a:xfrm>
            <a:off x="8766627" y="1413922"/>
            <a:ext cx="1137615" cy="1625600"/>
          </a:xfrm>
          <a:prstGeom prst="rect">
            <a:avLst/>
          </a:prstGeom>
          <a:solidFill>
            <a:srgbClr val="FF3C01"/>
          </a:solidFill>
          <a:ln>
            <a:noFill/>
          </a:ln>
          <a:effectLst>
            <a:outerShdw blurRad="76200" dist="2159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01FF4DB4-C533-16D0-7EF2-A9203C3426CF}"/>
              </a:ext>
            </a:extLst>
          </p:cNvPr>
          <p:cNvSpPr/>
          <p:nvPr/>
        </p:nvSpPr>
        <p:spPr>
          <a:xfrm>
            <a:off x="8250952" y="1723195"/>
            <a:ext cx="1031350" cy="103135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D39DEC-BDA0-9241-9ADD-67655587FD47}"/>
              </a:ext>
            </a:extLst>
          </p:cNvPr>
          <p:cNvGrpSpPr/>
          <p:nvPr/>
        </p:nvGrpSpPr>
        <p:grpSpPr>
          <a:xfrm>
            <a:off x="10303383" y="654264"/>
            <a:ext cx="893732" cy="90448"/>
            <a:chOff x="5201930" y="5132889"/>
            <a:chExt cx="884545" cy="8951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4F92DAE-48FC-94F3-4CE8-0B650B34E7C2}"/>
                </a:ext>
              </a:extLst>
            </p:cNvPr>
            <p:cNvSpPr/>
            <p:nvPr/>
          </p:nvSpPr>
          <p:spPr>
            <a:xfrm>
              <a:off x="5201930" y="5132892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2FA53A8-32CB-FDD9-5F68-0B28509E552B}"/>
                </a:ext>
              </a:extLst>
            </p:cNvPr>
            <p:cNvSpPr/>
            <p:nvPr/>
          </p:nvSpPr>
          <p:spPr>
            <a:xfrm>
              <a:off x="5468630" y="5132891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272F1BE-11F8-5BBF-B5A3-6ED01932C1E5}"/>
                </a:ext>
              </a:extLst>
            </p:cNvPr>
            <p:cNvSpPr/>
            <p:nvPr/>
          </p:nvSpPr>
          <p:spPr>
            <a:xfrm>
              <a:off x="5735330" y="5132890"/>
              <a:ext cx="89515" cy="89515"/>
            </a:xfrm>
            <a:prstGeom prst="ellipse">
              <a:avLst/>
            </a:prstGeom>
            <a:solidFill>
              <a:srgbClr val="FF3C01"/>
            </a:solidFill>
            <a:ln w="9525">
              <a:solidFill>
                <a:srgbClr val="FF3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3A17445-594D-6201-F058-BE1A4AA67A5C}"/>
                </a:ext>
              </a:extLst>
            </p:cNvPr>
            <p:cNvSpPr/>
            <p:nvPr/>
          </p:nvSpPr>
          <p:spPr>
            <a:xfrm>
              <a:off x="5996960" y="5132889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790A60B0-C831-890A-75A1-F84CB2D97F7A}"/>
              </a:ext>
            </a:extLst>
          </p:cNvPr>
          <p:cNvGraphicFramePr/>
          <p:nvPr/>
        </p:nvGraphicFramePr>
        <p:xfrm>
          <a:off x="1783884" y="2877457"/>
          <a:ext cx="4796535" cy="3197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C340A5-4AC2-BCD2-4494-DB09C9BCA118}"/>
              </a:ext>
            </a:extLst>
          </p:cNvPr>
          <p:cNvSpPr txBox="1"/>
          <p:nvPr/>
        </p:nvSpPr>
        <p:spPr>
          <a:xfrm>
            <a:off x="1783884" y="700026"/>
            <a:ext cx="2800767" cy="461665"/>
          </a:xfrm>
          <a:prstGeom prst="rect">
            <a:avLst/>
          </a:prstGeom>
          <a:noFill/>
          <a:effectLst>
            <a:outerShdw blurRad="127000" dist="190500" dir="8100000" algn="tr" rotWithShape="0">
              <a:prstClr val="black">
                <a:alpha val="58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Sigurnosni</a:t>
            </a:r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rizici</a:t>
            </a:r>
            <a:r>
              <a:rPr lang="en-US" sz="2400" dirty="0">
                <a:solidFill>
                  <a:srgbClr val="FF3C0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FBA18E-3765-A7D8-1B33-6A61846C16A8}"/>
              </a:ext>
            </a:extLst>
          </p:cNvPr>
          <p:cNvSpPr txBox="1"/>
          <p:nvPr/>
        </p:nvSpPr>
        <p:spPr>
          <a:xfrm>
            <a:off x="1783884" y="1317135"/>
            <a:ext cx="4312116" cy="1334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Sa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razvojem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digitalne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komunikacije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rastu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bezbednosni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rizici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Presretanje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poruka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napadi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posrednika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(MITM)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curenje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podataka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ugrožavaju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privatnost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korisnika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Zato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savremene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aplikacije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moraju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da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koriste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jaku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enkripciju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proveru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identiteta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zaštitu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mrežne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infrastrukture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US" sz="1100" dirty="0">
              <a:solidFill>
                <a:schemeClr val="bg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10D395-C4E6-FF33-04A9-DEA31E778A2F}"/>
              </a:ext>
            </a:extLst>
          </p:cNvPr>
          <p:cNvSpPr/>
          <p:nvPr/>
        </p:nvSpPr>
        <p:spPr>
          <a:xfrm>
            <a:off x="9616052" y="2776706"/>
            <a:ext cx="576380" cy="576380"/>
          </a:xfrm>
          <a:prstGeom prst="rect">
            <a:avLst/>
          </a:prstGeom>
          <a:noFill/>
          <a:ln w="28575">
            <a:solidFill>
              <a:srgbClr val="FF3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DDB1B9-76FD-F1E0-9877-ABE47CFE8D38}"/>
              </a:ext>
            </a:extLst>
          </p:cNvPr>
          <p:cNvSpPr txBox="1"/>
          <p:nvPr/>
        </p:nvSpPr>
        <p:spPr>
          <a:xfrm>
            <a:off x="7459994" y="3984895"/>
            <a:ext cx="4312116" cy="209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100" b="1" dirty="0" err="1">
                <a:solidFill>
                  <a:schemeClr val="bg1"/>
                </a:solidFill>
                <a:latin typeface="Lato" panose="020F0502020204030203" pitchFamily="34" charset="0"/>
              </a:rPr>
              <a:t>Presretanje</a:t>
            </a:r>
            <a:r>
              <a:rPr lang="en-GB" sz="11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 err="1">
                <a:solidFill>
                  <a:schemeClr val="bg1"/>
                </a:solidFill>
                <a:latin typeface="Lato" panose="020F0502020204030203" pitchFamily="34" charset="0"/>
              </a:rPr>
              <a:t>prisluškivanje</a:t>
            </a:r>
            <a:r>
              <a:rPr lang="en-GB" sz="1100" b="1" dirty="0">
                <a:solidFill>
                  <a:schemeClr val="bg1"/>
                </a:solidFill>
                <a:latin typeface="Lato" panose="020F0502020204030203" pitchFamily="34" charset="0"/>
              </a:rPr>
              <a:t>: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Napadi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nezaštićene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mreže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aplikacije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GB" sz="11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1100" b="1" dirty="0" err="1">
                <a:solidFill>
                  <a:schemeClr val="bg1"/>
                </a:solidFill>
                <a:latin typeface="Lato" panose="020F0502020204030203" pitchFamily="34" charset="0"/>
              </a:rPr>
              <a:t>Presretanje</a:t>
            </a:r>
            <a:r>
              <a:rPr lang="en-GB" sz="11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 err="1">
                <a:solidFill>
                  <a:schemeClr val="bg1"/>
                </a:solidFill>
                <a:latin typeface="Lato" panose="020F0502020204030203" pitchFamily="34" charset="0"/>
              </a:rPr>
              <a:t>poruka</a:t>
            </a:r>
            <a:r>
              <a:rPr lang="en-GB" sz="1100" b="1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b="1" dirty="0" err="1">
                <a:solidFill>
                  <a:schemeClr val="bg1"/>
                </a:solidFill>
                <a:latin typeface="Lato" panose="020F0502020204030203" pitchFamily="34" charset="0"/>
              </a:rPr>
              <a:t>napadi</a:t>
            </a:r>
            <a:r>
              <a:rPr lang="en-GB" sz="11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 err="1">
                <a:solidFill>
                  <a:schemeClr val="bg1"/>
                </a:solidFill>
                <a:latin typeface="Lato" panose="020F0502020204030203" pitchFamily="34" charset="0"/>
              </a:rPr>
              <a:t>posrednika</a:t>
            </a:r>
            <a:r>
              <a:rPr lang="en-GB" sz="1100" b="1" dirty="0">
                <a:solidFill>
                  <a:schemeClr val="bg1"/>
                </a:solidFill>
                <a:latin typeface="Lato" panose="020F0502020204030203" pitchFamily="34" charset="0"/>
              </a:rPr>
              <a:t> (MITM)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curenje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podataka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ugrožavaju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privatnost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korisnika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Zato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savremene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aplikacije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moraju</a:t>
            </a:r>
            <a:endParaRPr lang="en-GB" sz="11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GB" sz="1100" b="1" dirty="0" err="1">
                <a:solidFill>
                  <a:schemeClr val="bg1"/>
                </a:solidFill>
                <a:latin typeface="Lato" panose="020F0502020204030203" pitchFamily="34" charset="0"/>
              </a:rPr>
              <a:t>Zaštita</a:t>
            </a:r>
            <a:r>
              <a:rPr lang="en-GB" sz="11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 err="1">
                <a:solidFill>
                  <a:schemeClr val="bg1"/>
                </a:solidFill>
                <a:latin typeface="Lato" panose="020F0502020204030203" pitchFamily="34" charset="0"/>
              </a:rPr>
              <a:t>korisničkih</a:t>
            </a:r>
            <a:r>
              <a:rPr lang="en-GB" sz="11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 err="1">
                <a:solidFill>
                  <a:schemeClr val="bg1"/>
                </a:solidFill>
                <a:latin typeface="Lato" panose="020F0502020204030203" pitchFamily="34" charset="0"/>
              </a:rPr>
              <a:t>podataka</a:t>
            </a:r>
            <a:r>
              <a:rPr lang="en-GB" sz="1100" b="1" dirty="0">
                <a:solidFill>
                  <a:schemeClr val="bg1"/>
                </a:solidFill>
                <a:latin typeface="Lato" panose="020F0502020204030203" pitchFamily="34" charset="0"/>
              </a:rPr>
              <a:t>: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Potrebna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enkripcija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(E2EE),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sigurni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protokoli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(TLS, SRTP).</a:t>
            </a:r>
            <a:endParaRPr lang="en-US" sz="1100" dirty="0">
              <a:solidFill>
                <a:schemeClr val="bg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432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cartoon of a person holding a tablet&#10;&#10;AI-generated content may be incorrect.">
            <a:extLst>
              <a:ext uri="{FF2B5EF4-FFF2-40B4-BE49-F238E27FC236}">
                <a16:creationId xmlns:a16="http://schemas.microsoft.com/office/drawing/2014/main" id="{AD37F993-62D3-57F7-FF58-8EE2F84EE0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5" r="13135"/>
          <a:stretch>
            <a:fillRect/>
          </a:stretch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5B3CFE-46A7-C2A3-5155-685C94B7CC57}"/>
              </a:ext>
            </a:extLst>
          </p:cNvPr>
          <p:cNvSpPr/>
          <p:nvPr/>
        </p:nvSpPr>
        <p:spPr>
          <a:xfrm>
            <a:off x="2983682" y="4325257"/>
            <a:ext cx="1296820" cy="1853096"/>
          </a:xfrm>
          <a:prstGeom prst="rect">
            <a:avLst/>
          </a:prstGeom>
          <a:solidFill>
            <a:srgbClr val="FF3C01"/>
          </a:solidFill>
          <a:ln>
            <a:noFill/>
          </a:ln>
          <a:effectLst>
            <a:outerShdw blurRad="76200" dist="2159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3C01"/>
              </a:solidFill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EA56D6ED-C962-ABBE-3F5C-8FC042ACEC05}"/>
              </a:ext>
            </a:extLst>
          </p:cNvPr>
          <p:cNvSpPr/>
          <p:nvPr/>
        </p:nvSpPr>
        <p:spPr>
          <a:xfrm>
            <a:off x="3764827" y="4736130"/>
            <a:ext cx="1031350" cy="103135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345307-CF63-F0E6-FE9C-4C3E3EECC37B}"/>
              </a:ext>
            </a:extLst>
          </p:cNvPr>
          <p:cNvGrpSpPr/>
          <p:nvPr/>
        </p:nvGrpSpPr>
        <p:grpSpPr>
          <a:xfrm>
            <a:off x="1748554" y="2621456"/>
            <a:ext cx="893732" cy="90448"/>
            <a:chOff x="5201930" y="5132889"/>
            <a:chExt cx="884545" cy="8951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4930F26-778C-E28F-665A-B6992FE5F6F9}"/>
                </a:ext>
              </a:extLst>
            </p:cNvPr>
            <p:cNvSpPr/>
            <p:nvPr/>
          </p:nvSpPr>
          <p:spPr>
            <a:xfrm>
              <a:off x="5201930" y="5132892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AE3FAA-6C53-1B31-A1B1-9F9F91ACD4E4}"/>
                </a:ext>
              </a:extLst>
            </p:cNvPr>
            <p:cNvSpPr/>
            <p:nvPr/>
          </p:nvSpPr>
          <p:spPr>
            <a:xfrm>
              <a:off x="5468630" y="5132891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23D6389-65EE-A02A-64D0-9DF53953F3CA}"/>
                </a:ext>
              </a:extLst>
            </p:cNvPr>
            <p:cNvSpPr/>
            <p:nvPr/>
          </p:nvSpPr>
          <p:spPr>
            <a:xfrm>
              <a:off x="5735330" y="5132890"/>
              <a:ext cx="89515" cy="89515"/>
            </a:xfrm>
            <a:prstGeom prst="ellipse">
              <a:avLst/>
            </a:prstGeom>
            <a:solidFill>
              <a:srgbClr val="FF3C01"/>
            </a:solidFill>
            <a:ln w="9525">
              <a:solidFill>
                <a:srgbClr val="FF3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ED6E31-CAFA-9DF4-DAE7-7FEC0EAC9DF5}"/>
                </a:ext>
              </a:extLst>
            </p:cNvPr>
            <p:cNvSpPr/>
            <p:nvPr/>
          </p:nvSpPr>
          <p:spPr>
            <a:xfrm>
              <a:off x="5996960" y="5132889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44CD7E4-FA21-A9F1-1F27-CC2A1225836F}"/>
              </a:ext>
            </a:extLst>
          </p:cNvPr>
          <p:cNvSpPr txBox="1"/>
          <p:nvPr/>
        </p:nvSpPr>
        <p:spPr>
          <a:xfrm>
            <a:off x="5021434" y="3435835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pc="3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Problemi</a:t>
            </a:r>
            <a:endParaRPr lang="en-US" sz="1200" b="1" spc="3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CC4631-D3A0-6716-1D6C-3EA81DD10D4F}"/>
              </a:ext>
            </a:extLst>
          </p:cNvPr>
          <p:cNvSpPr txBox="1"/>
          <p:nvPr/>
        </p:nvSpPr>
        <p:spPr>
          <a:xfrm>
            <a:off x="4946746" y="3797933"/>
            <a:ext cx="3515084" cy="259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Ranjivost</a:t>
            </a:r>
            <a:r>
              <a:rPr lang="en-US" sz="1100" b="1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komunikacije</a:t>
            </a:r>
            <a:r>
              <a:rPr lang="en-US" sz="1100" b="1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Digitalne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poruke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podlo</a:t>
            </a:r>
            <a:r>
              <a:rPr lang="sr-Latn-RS" sz="1100" dirty="0" err="1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žne</a:t>
            </a:r>
            <a:r>
              <a:rPr lang="sr-Latn-RS" sz="1100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presretanju i nadzoru.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r-Latn-RS" sz="1100" b="1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Sajber napadi i forenzika: </a:t>
            </a:r>
            <a:r>
              <a:rPr lang="sr-Latn-RS" sz="1100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Napadači i forenzičari koriste alate poput </a:t>
            </a:r>
            <a:r>
              <a:rPr lang="sr-Latn-RS" sz="1100" dirty="0" err="1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WireShark</a:t>
            </a:r>
            <a:r>
              <a:rPr lang="sr-Latn-RS" sz="1100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za analizu mrežnog saobraćaja i detekciju skrivenih podataka.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r-Latn-RS" sz="1100" b="1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Ograničenje standardne enkripcije: </a:t>
            </a:r>
            <a:r>
              <a:rPr lang="sr-Latn-RS" sz="1100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Kriptografija štiti sadržaj ali ne prekriva samu komunikaciju.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r-Latn-RS" sz="1100" b="1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Maliciozna upotreba: </a:t>
            </a:r>
            <a:r>
              <a:rPr lang="sr-Latn-RS" sz="1100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Pojedinci koriste </a:t>
            </a:r>
            <a:r>
              <a:rPr lang="sr-Latn-RS" sz="1100" dirty="0" err="1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steganografiju</a:t>
            </a:r>
            <a:r>
              <a:rPr lang="sr-Latn-RS" sz="1100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za kriminal, što otežava forenzičku istragu.</a:t>
            </a:r>
            <a:endParaRPr lang="en-US" sz="1100" dirty="0">
              <a:solidFill>
                <a:schemeClr val="bg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9A9EE4-951C-D1F3-D690-EF4B43FFB678}"/>
              </a:ext>
            </a:extLst>
          </p:cNvPr>
          <p:cNvSpPr txBox="1"/>
          <p:nvPr/>
        </p:nvSpPr>
        <p:spPr>
          <a:xfrm>
            <a:off x="5377166" y="1560858"/>
            <a:ext cx="594276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Savremena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digitalna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komunikacija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omogućava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trenutnu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razmenu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informacija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širom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sveta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ali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istovremeno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izlaže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korisnike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brojnim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rizicima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poput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sajber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napada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nadzora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gubitka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privatnosti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. U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eri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masovnog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prikupljanja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podataka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od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strane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vlada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korporacija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standardna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enkripcija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nije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dovoljna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jer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otkriva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samu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činjenicu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da se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razmjenjuju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tajne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poruke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što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može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privući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neželjenu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pažnju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Digitalna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forenzika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dodatno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komplikuje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situaciju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jer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omogućava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otkrivanje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analizu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skrivenih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tragova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SecureTalk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rješava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ovaj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problem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kombinujući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steganografiju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enkripciju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omogućavajući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korisnicima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da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sakriju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ne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samo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sadržaj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već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postojanje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kern="1700" spc="70" dirty="0" err="1">
                <a:solidFill>
                  <a:schemeClr val="bg1"/>
                </a:solidFill>
                <a:latin typeface="Lato" panose="020F0502020204030203" pitchFamily="34" charset="0"/>
              </a:rPr>
              <a:t>komunikacije</a:t>
            </a:r>
            <a:r>
              <a:rPr lang="en-GB" sz="1100" kern="1700" spc="7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GB" sz="1100" kern="1700" spc="70" dirty="0">
              <a:solidFill>
                <a:schemeClr val="bg1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8374F1-F2AF-05FA-DDBB-E0F5BDBADAB9}"/>
              </a:ext>
            </a:extLst>
          </p:cNvPr>
          <p:cNvSpPr txBox="1"/>
          <p:nvPr/>
        </p:nvSpPr>
        <p:spPr>
          <a:xfrm>
            <a:off x="5334142" y="610940"/>
            <a:ext cx="1881417" cy="830997"/>
          </a:xfrm>
          <a:prstGeom prst="rect">
            <a:avLst/>
          </a:prstGeom>
          <a:noFill/>
          <a:effectLst>
            <a:outerShdw blurRad="127000" dist="190500" dir="8100000" algn="tr" rotWithShape="0">
              <a:prstClr val="black">
                <a:alpha val="5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Uvod</a:t>
            </a:r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u</a:t>
            </a:r>
          </a:p>
          <a:p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problem</a:t>
            </a:r>
            <a:r>
              <a:rPr lang="en-US" sz="2400" dirty="0">
                <a:solidFill>
                  <a:srgbClr val="FF3C0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AF781A-56E4-3D65-CD2B-31EEBC448607}"/>
              </a:ext>
            </a:extLst>
          </p:cNvPr>
          <p:cNvSpPr txBox="1"/>
          <p:nvPr/>
        </p:nvSpPr>
        <p:spPr>
          <a:xfrm>
            <a:off x="8734670" y="3514609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200" b="1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Rešenja</a:t>
            </a:r>
            <a:endParaRPr lang="en-US" sz="1200" b="1" spc="3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0FB4F8-E1F0-02B4-5E01-62FFA9F9BF1F}"/>
              </a:ext>
            </a:extLst>
          </p:cNvPr>
          <p:cNvSpPr txBox="1"/>
          <p:nvPr/>
        </p:nvSpPr>
        <p:spPr>
          <a:xfrm>
            <a:off x="8659982" y="3876707"/>
            <a:ext cx="3515084" cy="259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r-Latn-RS" sz="1100" b="1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Integracija </a:t>
            </a:r>
            <a:r>
              <a:rPr lang="sr-Latn-RS" sz="1100" b="1" dirty="0" err="1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steganografije</a:t>
            </a:r>
            <a:r>
              <a:rPr lang="en-US" sz="1100" b="1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sr-Latn-RS" sz="1100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Aplikacija skriva poruke u slikama čineći komunikaciju nevidljivom čak i uz nadzor saobraćaja.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r-Latn-RS" sz="1100" b="1" dirty="0" err="1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</a:t>
            </a:r>
            <a:r>
              <a:rPr lang="sr-Latn-RS" sz="1100" b="1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-to-</a:t>
            </a:r>
            <a:r>
              <a:rPr lang="sr-Latn-RS" sz="1100" b="1" dirty="0" err="1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</a:t>
            </a:r>
            <a:r>
              <a:rPr lang="sr-Latn-RS" sz="1100" b="1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enkripcija: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Kombinuje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NaCl Box za transport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AES-GCM za payload</a:t>
            </a:r>
            <a:r>
              <a:rPr lang="sr-Latn-RS" sz="1100" dirty="0">
                <a:solidFill>
                  <a:schemeClr val="bg1"/>
                </a:solidFill>
                <a:latin typeface="Lato" panose="020F0502020204030203" pitchFamily="34" charset="0"/>
              </a:rPr>
              <a:t>, osiguravajući da čak i ako se otkrije, sadržaj ostane zaštićen</a:t>
            </a:r>
            <a:r>
              <a:rPr lang="sr-Latn-RS" sz="1100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Automatska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detekcija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: GUI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podržava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ekstrakciju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hint-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ovima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olakšavajući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upotrebu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dok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forenzički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alati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poput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StegExpose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mogu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biti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integrisani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za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testiranje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sr-Latn-RS" sz="1100" dirty="0">
              <a:solidFill>
                <a:schemeClr val="bg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97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6EF5306-3118-01DC-9E06-4CA7565AE3D9}"/>
              </a:ext>
            </a:extLst>
          </p:cNvPr>
          <p:cNvGrpSpPr/>
          <p:nvPr/>
        </p:nvGrpSpPr>
        <p:grpSpPr>
          <a:xfrm>
            <a:off x="6573730" y="1547852"/>
            <a:ext cx="893732" cy="90448"/>
            <a:chOff x="5201930" y="5132889"/>
            <a:chExt cx="884545" cy="895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DE3BEDB-61DF-9668-D532-B6C8A05F3723}"/>
                </a:ext>
              </a:extLst>
            </p:cNvPr>
            <p:cNvSpPr/>
            <p:nvPr/>
          </p:nvSpPr>
          <p:spPr>
            <a:xfrm>
              <a:off x="5201930" y="5132892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025F5F-D3D3-456D-79DE-A85FE58A307A}"/>
                </a:ext>
              </a:extLst>
            </p:cNvPr>
            <p:cNvSpPr/>
            <p:nvPr/>
          </p:nvSpPr>
          <p:spPr>
            <a:xfrm>
              <a:off x="5468630" y="5132891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BC44D8-ECC0-345E-5C83-69F14757C068}"/>
                </a:ext>
              </a:extLst>
            </p:cNvPr>
            <p:cNvSpPr/>
            <p:nvPr/>
          </p:nvSpPr>
          <p:spPr>
            <a:xfrm>
              <a:off x="5735330" y="5132890"/>
              <a:ext cx="89515" cy="89515"/>
            </a:xfrm>
            <a:prstGeom prst="ellipse">
              <a:avLst/>
            </a:prstGeom>
            <a:solidFill>
              <a:srgbClr val="FF3C01"/>
            </a:solidFill>
            <a:ln w="9525">
              <a:solidFill>
                <a:srgbClr val="FF3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53AF178-385F-5DAD-C2A4-3629B106C451}"/>
                </a:ext>
              </a:extLst>
            </p:cNvPr>
            <p:cNvSpPr/>
            <p:nvPr/>
          </p:nvSpPr>
          <p:spPr>
            <a:xfrm>
              <a:off x="5996960" y="5132889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38A447-2B59-8EBA-54B1-15592A35A0B5}"/>
              </a:ext>
            </a:extLst>
          </p:cNvPr>
          <p:cNvGrpSpPr/>
          <p:nvPr/>
        </p:nvGrpSpPr>
        <p:grpSpPr>
          <a:xfrm>
            <a:off x="11454525" y="6074351"/>
            <a:ext cx="431559" cy="431559"/>
            <a:chOff x="11339527" y="6132408"/>
            <a:chExt cx="556217" cy="55621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FEF245D-E86B-D89E-8440-F72920CBED5A}"/>
                </a:ext>
              </a:extLst>
            </p:cNvPr>
            <p:cNvSpPr/>
            <p:nvPr/>
          </p:nvSpPr>
          <p:spPr>
            <a:xfrm>
              <a:off x="11339527" y="6132408"/>
              <a:ext cx="556217" cy="556217"/>
            </a:xfrm>
            <a:prstGeom prst="rect">
              <a:avLst/>
            </a:prstGeom>
            <a:solidFill>
              <a:srgbClr val="FF3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ircle: Hollow 17">
              <a:extLst>
                <a:ext uri="{FF2B5EF4-FFF2-40B4-BE49-F238E27FC236}">
                  <a16:creationId xmlns:a16="http://schemas.microsoft.com/office/drawing/2014/main" id="{329F0547-4B4A-249D-FC86-4BCCC494E182}"/>
                </a:ext>
              </a:extLst>
            </p:cNvPr>
            <p:cNvSpPr/>
            <p:nvPr/>
          </p:nvSpPr>
          <p:spPr>
            <a:xfrm>
              <a:off x="11454525" y="6236262"/>
              <a:ext cx="320985" cy="320985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5FD55FD-8C58-9D50-2B18-C9A451F9C9E3}"/>
              </a:ext>
            </a:extLst>
          </p:cNvPr>
          <p:cNvSpPr txBox="1"/>
          <p:nvPr/>
        </p:nvSpPr>
        <p:spPr>
          <a:xfrm>
            <a:off x="1309229" y="1234763"/>
            <a:ext cx="3613490" cy="461665"/>
          </a:xfrm>
          <a:prstGeom prst="rect">
            <a:avLst/>
          </a:prstGeom>
          <a:noFill/>
          <a:effectLst>
            <a:outerShdw blurRad="127000" dist="190500" dir="8100000" algn="tr" rotWithShape="0">
              <a:prstClr val="black">
                <a:alpha val="58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r-Latn-R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Šta je </a:t>
            </a:r>
            <a:r>
              <a:rPr lang="sr-Latn-R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steganografija</a:t>
            </a:r>
            <a:r>
              <a:rPr lang="sr-Latn-RS" sz="2400" dirty="0">
                <a:solidFill>
                  <a:srgbClr val="FF3C0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?</a:t>
            </a:r>
            <a:endParaRPr lang="en-US" sz="2400" dirty="0">
              <a:solidFill>
                <a:srgbClr val="FF3C0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EA19F0-B082-0D0D-DE9C-1620741A79FA}"/>
              </a:ext>
            </a:extLst>
          </p:cNvPr>
          <p:cNvSpPr txBox="1"/>
          <p:nvPr/>
        </p:nvSpPr>
        <p:spPr>
          <a:xfrm>
            <a:off x="342494" y="2112755"/>
            <a:ext cx="2767104" cy="116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200" b="1" dirty="0" err="1">
                <a:solidFill>
                  <a:srgbClr val="FF3C01"/>
                </a:solidFill>
                <a:latin typeface="Lato" panose="020F0502020204030203" pitchFamily="34" charset="0"/>
              </a:rPr>
              <a:t>Skrivanje</a:t>
            </a:r>
            <a:r>
              <a:rPr lang="en-GB" sz="1200" b="1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rgbClr val="FF3C01"/>
                </a:solidFill>
                <a:latin typeface="Lato" panose="020F0502020204030203" pitchFamily="34" charset="0"/>
              </a:rPr>
              <a:t>podataka</a:t>
            </a:r>
            <a:r>
              <a:rPr lang="en-GB" sz="1200" b="1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rgbClr val="FF3C01"/>
                </a:solidFill>
                <a:latin typeface="Lato" panose="020F0502020204030203" pitchFamily="34" charset="0"/>
              </a:rPr>
              <a:t>unutar</a:t>
            </a:r>
            <a:r>
              <a:rPr lang="en-GB" sz="1200" b="1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rgbClr val="FF3C01"/>
                </a:solidFill>
                <a:latin typeface="Lato" panose="020F0502020204030203" pitchFamily="34" charset="0"/>
              </a:rPr>
              <a:t>naizgled</a:t>
            </a:r>
            <a:r>
              <a:rPr lang="en-GB" sz="1200" b="1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rgbClr val="FF3C01"/>
                </a:solidFill>
                <a:latin typeface="Lato" panose="020F0502020204030203" pitchFamily="34" charset="0"/>
              </a:rPr>
              <a:t>običnih</a:t>
            </a:r>
            <a:r>
              <a:rPr lang="en-GB" sz="1200" b="1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rgbClr val="FF3C01"/>
                </a:solidFill>
                <a:latin typeface="Lato" panose="020F0502020204030203" pitchFamily="34" charset="0"/>
              </a:rPr>
              <a:t>fajlova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(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slika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audio, video)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tako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da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komunikacija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ostaje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neprimijećena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373B9C-100C-EDA6-1151-857430A4CD1F}"/>
              </a:ext>
            </a:extLst>
          </p:cNvPr>
          <p:cNvSpPr txBox="1"/>
          <p:nvPr/>
        </p:nvSpPr>
        <p:spPr>
          <a:xfrm>
            <a:off x="4101972" y="2827080"/>
            <a:ext cx="2767104" cy="88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200" b="1" dirty="0" err="1">
                <a:solidFill>
                  <a:srgbClr val="FF3C01"/>
                </a:solidFill>
                <a:latin typeface="Lato" panose="020F0502020204030203" pitchFamily="34" charset="0"/>
              </a:rPr>
              <a:t>Razlika</a:t>
            </a:r>
            <a:r>
              <a:rPr lang="en-GB" sz="1200" b="1" dirty="0">
                <a:solidFill>
                  <a:srgbClr val="FF3C01"/>
                </a:solidFill>
                <a:latin typeface="Lato" panose="020F0502020204030203" pitchFamily="34" charset="0"/>
              </a:rPr>
              <a:t> od </a:t>
            </a:r>
            <a:r>
              <a:rPr lang="en-GB" sz="1200" b="1" dirty="0" err="1">
                <a:solidFill>
                  <a:srgbClr val="FF3C01"/>
                </a:solidFill>
                <a:latin typeface="Lato" panose="020F0502020204030203" pitchFamily="34" charset="0"/>
              </a:rPr>
              <a:t>kriptografije</a:t>
            </a:r>
            <a:r>
              <a:rPr lang="en-GB" sz="1200" b="1" dirty="0">
                <a:solidFill>
                  <a:srgbClr val="FF3C01"/>
                </a:solidFill>
                <a:latin typeface="Lato" panose="020F0502020204030203" pitchFamily="34" charset="0"/>
              </a:rPr>
              <a:t>: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kriptografija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štiti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sadržaj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dok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steganografija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prikriva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postojanje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poruke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CB1F7-49E5-DE52-DEF5-B7E92346E0F8}"/>
              </a:ext>
            </a:extLst>
          </p:cNvPr>
          <p:cNvSpPr txBox="1"/>
          <p:nvPr/>
        </p:nvSpPr>
        <p:spPr>
          <a:xfrm>
            <a:off x="367156" y="3692927"/>
            <a:ext cx="3238629" cy="1440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200" b="1" dirty="0" err="1">
                <a:solidFill>
                  <a:srgbClr val="FF3C01"/>
                </a:solidFill>
                <a:latin typeface="Lato" panose="020F0502020204030203" pitchFamily="34" charset="0"/>
              </a:rPr>
              <a:t>Istorijski</a:t>
            </a:r>
            <a:r>
              <a:rPr lang="en-GB" sz="1200" b="1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rgbClr val="FF3C01"/>
                </a:solidFill>
                <a:latin typeface="Lato" panose="020F0502020204030203" pitchFamily="34" charset="0"/>
              </a:rPr>
              <a:t>koreni</a:t>
            </a:r>
            <a:r>
              <a:rPr lang="en-GB" sz="1200" b="1" dirty="0">
                <a:solidFill>
                  <a:srgbClr val="FF3C01"/>
                </a:solidFill>
                <a:latin typeface="Lato" panose="020F0502020204030203" pitchFamily="34" charset="0"/>
              </a:rPr>
              <a:t>: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od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drevnih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metoda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skrivanja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poruka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vosku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tkaninama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pigmentima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pa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sve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do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savremenih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digitalnih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tehnika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koje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omogućavaju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precizno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neprimjetno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umetanje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podataka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1CEFE-412D-8FA6-5744-433C3ADEBFCA}"/>
              </a:ext>
            </a:extLst>
          </p:cNvPr>
          <p:cNvSpPr txBox="1"/>
          <p:nvPr/>
        </p:nvSpPr>
        <p:spPr>
          <a:xfrm>
            <a:off x="4138388" y="4240706"/>
            <a:ext cx="3238629" cy="893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200" b="1" dirty="0" err="1">
                <a:solidFill>
                  <a:srgbClr val="FF3C01"/>
                </a:solidFill>
                <a:latin typeface="Lato" panose="020F0502020204030203" pitchFamily="34" charset="0"/>
              </a:rPr>
              <a:t>Ključne</a:t>
            </a:r>
            <a:r>
              <a:rPr lang="en-GB" sz="1200" b="1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rgbClr val="FF3C01"/>
                </a:solidFill>
                <a:latin typeface="Lato" panose="020F0502020204030203" pitchFamily="34" charset="0"/>
              </a:rPr>
              <a:t>primene</a:t>
            </a:r>
            <a:r>
              <a:rPr lang="en-GB" sz="1200" b="1" dirty="0">
                <a:solidFill>
                  <a:srgbClr val="FF3C01"/>
                </a:solidFill>
                <a:latin typeface="Lato" panose="020F0502020204030203" pitchFamily="34" charset="0"/>
              </a:rPr>
              <a:t>: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diskretna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komunikacija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zaštita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autorskog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sadržaja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digitalni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potpis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forenzička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analiza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osjetljivih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podataka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4EAD9-9163-C790-2F74-7F4ACEE63029}"/>
              </a:ext>
            </a:extLst>
          </p:cNvPr>
          <p:cNvSpPr txBox="1"/>
          <p:nvPr/>
        </p:nvSpPr>
        <p:spPr>
          <a:xfrm>
            <a:off x="1986470" y="5273099"/>
            <a:ext cx="3897864" cy="1440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200" b="1" dirty="0" err="1">
                <a:solidFill>
                  <a:srgbClr val="FF3C01"/>
                </a:solidFill>
                <a:latin typeface="Lato" panose="020F0502020204030203" pitchFamily="34" charset="0"/>
              </a:rPr>
              <a:t>Zašto</a:t>
            </a:r>
            <a:r>
              <a:rPr lang="en-GB" sz="1200" b="1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rgbClr val="FF3C01"/>
                </a:solidFill>
                <a:latin typeface="Lato" panose="020F0502020204030203" pitchFamily="34" charset="0"/>
              </a:rPr>
              <a:t>SecureTalk</a:t>
            </a:r>
            <a:r>
              <a:rPr lang="en-GB" sz="1200" b="1" dirty="0">
                <a:solidFill>
                  <a:srgbClr val="FF3C01"/>
                </a:solidFill>
                <a:latin typeface="Lato" panose="020F0502020204030203" pitchFamily="34" charset="0"/>
              </a:rPr>
              <a:t>: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koristi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napredne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steganografske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algoritme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kako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bi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obezbedio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rgbClr val="FF3C01"/>
                </a:solidFill>
                <a:latin typeface="Lato" panose="020F0502020204030203" pitchFamily="34" charset="0"/>
              </a:rPr>
              <a:t>neupadljivu</a:t>
            </a:r>
            <a:r>
              <a:rPr lang="en-GB" sz="1200" b="1" dirty="0">
                <a:solidFill>
                  <a:srgbClr val="FF3C01"/>
                </a:solidFill>
                <a:latin typeface="Lato" panose="020F0502020204030203" pitchFamily="34" charset="0"/>
              </a:rPr>
              <a:t>, </a:t>
            </a:r>
            <a:r>
              <a:rPr lang="en-GB" sz="1200" b="1" dirty="0" err="1">
                <a:solidFill>
                  <a:srgbClr val="FF3C01"/>
                </a:solidFill>
                <a:latin typeface="Lato" panose="020F0502020204030203" pitchFamily="34" charset="0"/>
              </a:rPr>
              <a:t>tihu</a:t>
            </a:r>
            <a:r>
              <a:rPr lang="en-GB" sz="1200" b="1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rgbClr val="FF3C01"/>
                </a:solidFill>
                <a:latin typeface="Lato" panose="020F0502020204030203" pitchFamily="34" charset="0"/>
              </a:rPr>
              <a:t>i</a:t>
            </a:r>
            <a:r>
              <a:rPr lang="en-GB" sz="1200" b="1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rgbClr val="FF3C01"/>
                </a:solidFill>
                <a:latin typeface="Lato" panose="020F0502020204030203" pitchFamily="34" charset="0"/>
              </a:rPr>
              <a:t>potpuno</a:t>
            </a:r>
            <a:r>
              <a:rPr lang="en-GB" sz="1200" b="1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rgbClr val="FF3C01"/>
                </a:solidFill>
                <a:latin typeface="Lato" panose="020F0502020204030203" pitchFamily="34" charset="0"/>
              </a:rPr>
              <a:t>privatnu</a:t>
            </a:r>
            <a:r>
              <a:rPr lang="en-GB" sz="1200" b="1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rgbClr val="FF3C01"/>
                </a:solidFill>
                <a:latin typeface="Lato" panose="020F0502020204030203" pitchFamily="34" charset="0"/>
              </a:rPr>
              <a:t>razmenu</a:t>
            </a:r>
            <a:r>
              <a:rPr lang="en-GB" sz="1200" b="1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rgbClr val="FF3C01"/>
                </a:solidFill>
                <a:latin typeface="Lato" panose="020F0502020204030203" pitchFamily="34" charset="0"/>
              </a:rPr>
              <a:t>informacija</a:t>
            </a:r>
            <a:r>
              <a:rPr lang="en-GB" sz="1200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među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korisnicima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— bez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vidljivih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tragova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da je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komunikacija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uopšte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postojala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5" name="Picture Placeholder 24" descr="A close-up of a person's eye&#10;&#10;AI-generated content may be incorrect.">
            <a:extLst>
              <a:ext uri="{FF2B5EF4-FFF2-40B4-BE49-F238E27FC236}">
                <a16:creationId xmlns:a16="http://schemas.microsoft.com/office/drawing/2014/main" id="{CBE37355-78DC-A062-CB93-CE4710A88F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8" r="26248"/>
          <a:stretch>
            <a:fillRect/>
          </a:stretch>
        </p:blipFill>
        <p:spPr/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5E923A-9121-7DBA-8D72-C291355A6B15}"/>
              </a:ext>
            </a:extLst>
          </p:cNvPr>
          <p:cNvSpPr/>
          <p:nvPr/>
        </p:nvSpPr>
        <p:spPr>
          <a:xfrm>
            <a:off x="8444139" y="2930965"/>
            <a:ext cx="1137615" cy="1625600"/>
          </a:xfrm>
          <a:prstGeom prst="rect">
            <a:avLst/>
          </a:prstGeom>
          <a:solidFill>
            <a:srgbClr val="FF3C01"/>
          </a:solidFill>
          <a:ln>
            <a:noFill/>
          </a:ln>
          <a:effectLst>
            <a:outerShdw blurRad="76200" dist="2159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1F0F868F-0346-F7AF-E44F-D08418D6642D}"/>
              </a:ext>
            </a:extLst>
          </p:cNvPr>
          <p:cNvSpPr/>
          <p:nvPr/>
        </p:nvSpPr>
        <p:spPr>
          <a:xfrm>
            <a:off x="9014863" y="3240238"/>
            <a:ext cx="1031350" cy="103135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C20BDA-1B5F-DE49-601E-57FC46346CE8}"/>
              </a:ext>
            </a:extLst>
          </p:cNvPr>
          <p:cNvSpPr/>
          <p:nvPr/>
        </p:nvSpPr>
        <p:spPr>
          <a:xfrm>
            <a:off x="8153121" y="4271588"/>
            <a:ext cx="576380" cy="576380"/>
          </a:xfrm>
          <a:prstGeom prst="rect">
            <a:avLst/>
          </a:prstGeom>
          <a:noFill/>
          <a:ln w="28575">
            <a:solidFill>
              <a:srgbClr val="FF3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82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circuit board lock with a keyhole&#10;&#10;AI-generated content may be incorrect.">
            <a:extLst>
              <a:ext uri="{FF2B5EF4-FFF2-40B4-BE49-F238E27FC236}">
                <a16:creationId xmlns:a16="http://schemas.microsoft.com/office/drawing/2014/main" id="{B4DE7935-7A32-2A5A-9C23-B93E982E74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1" r="23761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2F996B-A015-A079-8F2D-568F77A5D74A}"/>
              </a:ext>
            </a:extLst>
          </p:cNvPr>
          <p:cNvSpPr txBox="1"/>
          <p:nvPr/>
        </p:nvSpPr>
        <p:spPr>
          <a:xfrm>
            <a:off x="7739868" y="402029"/>
            <a:ext cx="1931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200" b="1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Ključne oblasti</a:t>
            </a:r>
            <a:endParaRPr lang="en-US" sz="1200" b="1" spc="3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F9E262-CDF3-3CD9-125A-7809EA5A39D4}"/>
              </a:ext>
            </a:extLst>
          </p:cNvPr>
          <p:cNvSpPr txBox="1"/>
          <p:nvPr/>
        </p:nvSpPr>
        <p:spPr>
          <a:xfrm>
            <a:off x="7812093" y="2820861"/>
            <a:ext cx="3761838" cy="15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Steganografija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predstavlja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poseban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izazov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jer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skriva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podatke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način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koji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nije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odmah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vidljiv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 U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forenzici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se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zato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koriste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metode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kao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što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analiza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histograma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spektar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anomalija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statistička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poređenja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detekcija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odstupanja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strukturi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fajlova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Cilj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je da se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otkrije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da li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slika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audio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ili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video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sadrži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skrivenu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poruku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US" sz="1100" dirty="0">
              <a:solidFill>
                <a:schemeClr val="bg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DE3C8D-CCC0-DBF4-4EE9-E9F5070DE497}"/>
              </a:ext>
            </a:extLst>
          </p:cNvPr>
          <p:cNvSpPr txBox="1"/>
          <p:nvPr/>
        </p:nvSpPr>
        <p:spPr>
          <a:xfrm>
            <a:off x="7739868" y="2556562"/>
            <a:ext cx="3324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200" b="1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Izazovi sa </a:t>
            </a:r>
            <a:r>
              <a:rPr lang="sr-Latn-RS" sz="1200" b="1" spc="3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Steganografijom</a:t>
            </a:r>
            <a:endParaRPr lang="en-US" sz="1200" b="1" spc="3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627FF-B4DD-B925-8B9E-7B1F16F5B296}"/>
              </a:ext>
            </a:extLst>
          </p:cNvPr>
          <p:cNvSpPr txBox="1"/>
          <p:nvPr/>
        </p:nvSpPr>
        <p:spPr>
          <a:xfrm>
            <a:off x="7739867" y="663054"/>
            <a:ext cx="3834064" cy="15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Digitalna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forenzika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obuhvata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analizu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različitih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digitalnih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tragova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: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mrežnog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saobraćaja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fajlova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logova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korisničkih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aktivnosti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kao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memorije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skladišta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podataka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mobilnim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uređajima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računarima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Svaka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oblast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zahteva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specifične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metode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alate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kako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bi se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podaci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pravilno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izolovali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sačuvali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interpretirali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US" sz="1100" dirty="0">
              <a:solidFill>
                <a:schemeClr val="bg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0D6F86-F07A-0E45-39A4-8283A653070A}"/>
              </a:ext>
            </a:extLst>
          </p:cNvPr>
          <p:cNvSpPr txBox="1"/>
          <p:nvPr/>
        </p:nvSpPr>
        <p:spPr>
          <a:xfrm>
            <a:off x="7739867" y="4614358"/>
            <a:ext cx="1922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200" b="1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Alati i primena</a:t>
            </a:r>
            <a:endParaRPr lang="en-US" sz="1200" b="1" spc="3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8F230-DA7F-D619-3F44-DDEDEFF3E123}"/>
              </a:ext>
            </a:extLst>
          </p:cNvPr>
          <p:cNvSpPr txBox="1"/>
          <p:nvPr/>
        </p:nvSpPr>
        <p:spPr>
          <a:xfrm>
            <a:off x="7739867" y="4873215"/>
            <a:ext cx="3834063" cy="184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Za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otkrivanje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skrivenih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informacija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koriste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se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specijalizovani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alati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poput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 err="1">
                <a:solidFill>
                  <a:schemeClr val="bg1"/>
                </a:solidFill>
                <a:latin typeface="Lato" panose="020F0502020204030203" pitchFamily="34" charset="0"/>
              </a:rPr>
              <a:t>StegExpose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>
                <a:solidFill>
                  <a:schemeClr val="bg1"/>
                </a:solidFill>
                <a:latin typeface="Lato" panose="020F0502020204030203" pitchFamily="34" charset="0"/>
              </a:rPr>
              <a:t>Aletheia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koji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automatizuju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procese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steganalize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Digitalna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forenzika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nalazi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primenu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kriminalističkim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istragama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otkrivanju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računalnih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prevara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incident response-u,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ali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korporativnoj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bezbednosti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gde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je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potrebno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identifikovati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zloupotrebe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curenje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podataka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ili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prikrivene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komunikacije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US" sz="1100" dirty="0">
              <a:solidFill>
                <a:schemeClr val="bg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52BE01-7184-D717-8DFD-CC58EBA23643}"/>
              </a:ext>
            </a:extLst>
          </p:cNvPr>
          <p:cNvSpPr txBox="1"/>
          <p:nvPr/>
        </p:nvSpPr>
        <p:spPr>
          <a:xfrm>
            <a:off x="685800" y="1698535"/>
            <a:ext cx="3377848" cy="830997"/>
          </a:xfrm>
          <a:prstGeom prst="rect">
            <a:avLst/>
          </a:prstGeom>
          <a:noFill/>
          <a:effectLst>
            <a:outerShdw blurRad="127000" dist="190500" dir="8100000" algn="tr" rotWithShape="0">
              <a:prstClr val="black">
                <a:alpha val="58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r-Latn-R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Šta je  </a:t>
            </a:r>
          </a:p>
          <a:p>
            <a:r>
              <a:rPr lang="sr-Latn-R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Digitalna forenzika</a:t>
            </a:r>
            <a:r>
              <a:rPr lang="sr-Latn-RS" sz="2400" dirty="0">
                <a:solidFill>
                  <a:srgbClr val="FF3C0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?</a:t>
            </a:r>
            <a:endParaRPr lang="en-US" sz="2400" dirty="0">
              <a:solidFill>
                <a:srgbClr val="FF3C0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189289-8B54-7F9F-C1D7-3A0BFA403C70}"/>
              </a:ext>
            </a:extLst>
          </p:cNvPr>
          <p:cNvSpPr txBox="1"/>
          <p:nvPr/>
        </p:nvSpPr>
        <p:spPr>
          <a:xfrm>
            <a:off x="685800" y="3143137"/>
            <a:ext cx="3017480" cy="255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Digitalna</a:t>
            </a:r>
            <a:r>
              <a:rPr lang="en-GB" sz="12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b="1" dirty="0" err="1">
                <a:solidFill>
                  <a:schemeClr val="bg1"/>
                </a:solidFill>
                <a:latin typeface="Lato" panose="020F0502020204030203" pitchFamily="34" charset="0"/>
              </a:rPr>
              <a:t>forenzika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je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disciplina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koja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se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bavi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prikupljanjem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analizom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prezentacijom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digitalnih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dokaza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svrhu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istraga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sudskih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postupaka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ili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bezbednosnih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analiza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Cilj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je da se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iz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elektronskih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uređaja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izvuku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verodostojne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proverljive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forenzički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ispravne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informacije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koje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mogu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pomoći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rešavanju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incidenata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ili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utvrđivanju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Lato" panose="020F0502020204030203" pitchFamily="34" charset="0"/>
              </a:rPr>
              <a:t>činjenica</a:t>
            </a:r>
            <a:r>
              <a:rPr lang="en-GB" sz="12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r>
              <a:rPr lang="sr-Latn-RS" sz="12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85020E-D0C1-6E76-4648-208166F307EA}"/>
              </a:ext>
            </a:extLst>
          </p:cNvPr>
          <p:cNvSpPr/>
          <p:nvPr/>
        </p:nvSpPr>
        <p:spPr>
          <a:xfrm>
            <a:off x="5393692" y="3382110"/>
            <a:ext cx="576380" cy="576380"/>
          </a:xfrm>
          <a:prstGeom prst="rect">
            <a:avLst/>
          </a:prstGeom>
          <a:noFill/>
          <a:ln w="28575">
            <a:solidFill>
              <a:srgbClr val="FF3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BA9400-2250-B47A-5ED1-AE1ED3361858}"/>
              </a:ext>
            </a:extLst>
          </p:cNvPr>
          <p:cNvGrpSpPr/>
          <p:nvPr/>
        </p:nvGrpSpPr>
        <p:grpSpPr>
          <a:xfrm>
            <a:off x="5649133" y="1308100"/>
            <a:ext cx="893732" cy="90448"/>
            <a:chOff x="5201930" y="5132889"/>
            <a:chExt cx="884545" cy="8951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DDDE478-9CBB-BA51-6BA5-8111A2E1145B}"/>
                </a:ext>
              </a:extLst>
            </p:cNvPr>
            <p:cNvSpPr/>
            <p:nvPr/>
          </p:nvSpPr>
          <p:spPr>
            <a:xfrm>
              <a:off x="5201930" y="5132892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0EAE6A7-2B33-09D1-D43D-58AA6312FA1F}"/>
                </a:ext>
              </a:extLst>
            </p:cNvPr>
            <p:cNvSpPr/>
            <p:nvPr/>
          </p:nvSpPr>
          <p:spPr>
            <a:xfrm>
              <a:off x="5468630" y="5132891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EE1F4CC-3514-2DB8-4E5A-134ED4E3C0D2}"/>
                </a:ext>
              </a:extLst>
            </p:cNvPr>
            <p:cNvSpPr/>
            <p:nvPr/>
          </p:nvSpPr>
          <p:spPr>
            <a:xfrm>
              <a:off x="5735330" y="5132890"/>
              <a:ext cx="89515" cy="89515"/>
            </a:xfrm>
            <a:prstGeom prst="ellipse">
              <a:avLst/>
            </a:prstGeom>
            <a:solidFill>
              <a:srgbClr val="FF3C01"/>
            </a:solidFill>
            <a:ln w="9525">
              <a:solidFill>
                <a:srgbClr val="FF3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EDBA81-380E-4DEE-35EC-B29B1C71AA1C}"/>
                </a:ext>
              </a:extLst>
            </p:cNvPr>
            <p:cNvSpPr/>
            <p:nvPr/>
          </p:nvSpPr>
          <p:spPr>
            <a:xfrm>
              <a:off x="5996960" y="5132889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Placeholder 4" descr="A person using a keyboard&#10;&#10;AI-generated content may be incorrect.">
            <a:extLst>
              <a:ext uri="{FF2B5EF4-FFF2-40B4-BE49-F238E27FC236}">
                <a16:creationId xmlns:a16="http://schemas.microsoft.com/office/drawing/2014/main" id="{AFA41234-A597-7FA7-7BA2-F6398421B3A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5" r="24215"/>
          <a:stretch>
            <a:fillRect/>
          </a:stretch>
        </p:blipFill>
        <p:spPr/>
      </p:pic>
      <p:pic>
        <p:nvPicPr>
          <p:cNvPr id="8" name="Picture Placeholder 7" descr="A fingerprint on a red background&#10;&#10;AI-generated content may be incorrect.">
            <a:extLst>
              <a:ext uri="{FF2B5EF4-FFF2-40B4-BE49-F238E27FC236}">
                <a16:creationId xmlns:a16="http://schemas.microsoft.com/office/drawing/2014/main" id="{BDFF9CAC-2BA5-327F-F0A4-37EE2459D56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5" r="24215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3EB826-4705-3982-0169-43F5A630FF28}"/>
              </a:ext>
            </a:extLst>
          </p:cNvPr>
          <p:cNvSpPr/>
          <p:nvPr/>
        </p:nvSpPr>
        <p:spPr>
          <a:xfrm>
            <a:off x="4525706" y="3670300"/>
            <a:ext cx="1137615" cy="1625600"/>
          </a:xfrm>
          <a:prstGeom prst="rect">
            <a:avLst/>
          </a:prstGeom>
          <a:solidFill>
            <a:srgbClr val="FF3C01"/>
          </a:solidFill>
          <a:ln>
            <a:noFill/>
          </a:ln>
          <a:effectLst>
            <a:outerShdw blurRad="76200" dist="2159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6BA173A9-586B-AE2D-2CFC-5BCACD53BA15}"/>
              </a:ext>
            </a:extLst>
          </p:cNvPr>
          <p:cNvSpPr/>
          <p:nvPr/>
        </p:nvSpPr>
        <p:spPr>
          <a:xfrm>
            <a:off x="4010031" y="3979573"/>
            <a:ext cx="1031350" cy="103135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153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2E852A0-CD5F-0DC2-8134-FD569EBB23E6}"/>
              </a:ext>
            </a:extLst>
          </p:cNvPr>
          <p:cNvSpPr/>
          <p:nvPr/>
        </p:nvSpPr>
        <p:spPr>
          <a:xfrm>
            <a:off x="9511219" y="5547532"/>
            <a:ext cx="2680781" cy="1310468"/>
          </a:xfrm>
          <a:prstGeom prst="rect">
            <a:avLst/>
          </a:prstGeom>
          <a:solidFill>
            <a:srgbClr val="FF3C01"/>
          </a:solidFill>
          <a:ln>
            <a:noFill/>
          </a:ln>
          <a:effectLst>
            <a:outerShdw blurRad="76200" dist="2159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9542ED-0E0C-C82F-6E68-0EB53E3810A5}"/>
              </a:ext>
            </a:extLst>
          </p:cNvPr>
          <p:cNvGrpSpPr/>
          <p:nvPr/>
        </p:nvGrpSpPr>
        <p:grpSpPr>
          <a:xfrm>
            <a:off x="7833352" y="6112318"/>
            <a:ext cx="893732" cy="90448"/>
            <a:chOff x="5201930" y="5132889"/>
            <a:chExt cx="884545" cy="8951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874D90-5E3E-025F-B2EE-0B01E9CB41A3}"/>
                </a:ext>
              </a:extLst>
            </p:cNvPr>
            <p:cNvSpPr/>
            <p:nvPr/>
          </p:nvSpPr>
          <p:spPr>
            <a:xfrm>
              <a:off x="5201930" y="5132892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73C092A-D18D-B12E-EC34-30C187575174}"/>
                </a:ext>
              </a:extLst>
            </p:cNvPr>
            <p:cNvSpPr/>
            <p:nvPr/>
          </p:nvSpPr>
          <p:spPr>
            <a:xfrm>
              <a:off x="5468630" y="5132891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498FD9-3CDF-C51F-2241-60F8B1E7C651}"/>
                </a:ext>
              </a:extLst>
            </p:cNvPr>
            <p:cNvSpPr/>
            <p:nvPr/>
          </p:nvSpPr>
          <p:spPr>
            <a:xfrm>
              <a:off x="5735330" y="5132890"/>
              <a:ext cx="89515" cy="89515"/>
            </a:xfrm>
            <a:prstGeom prst="ellipse">
              <a:avLst/>
            </a:prstGeom>
            <a:solidFill>
              <a:srgbClr val="FF3C01"/>
            </a:solidFill>
            <a:ln w="9525">
              <a:solidFill>
                <a:srgbClr val="FF3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DCC75F4-F698-E0DF-B9C5-C97B0B735C70}"/>
                </a:ext>
              </a:extLst>
            </p:cNvPr>
            <p:cNvSpPr/>
            <p:nvPr/>
          </p:nvSpPr>
          <p:spPr>
            <a:xfrm>
              <a:off x="5996960" y="5132889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83A48AB-887D-5F52-4153-AAFF3159E75A}"/>
              </a:ext>
            </a:extLst>
          </p:cNvPr>
          <p:cNvSpPr txBox="1"/>
          <p:nvPr/>
        </p:nvSpPr>
        <p:spPr>
          <a:xfrm>
            <a:off x="1163685" y="790895"/>
            <a:ext cx="2585964" cy="830997"/>
          </a:xfrm>
          <a:prstGeom prst="rect">
            <a:avLst/>
          </a:prstGeom>
          <a:noFill/>
          <a:effectLst>
            <a:outerShdw blurRad="127000" dist="190500" dir="8100000" algn="tr" rotWithShape="0">
              <a:prstClr val="black">
                <a:alpha val="58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r-Latn-R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LSB (</a:t>
            </a:r>
            <a:r>
              <a:rPr lang="sr-Latn-R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Least</a:t>
            </a:r>
            <a:r>
              <a:rPr lang="sr-Latn-R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  <a:p>
            <a:r>
              <a:rPr lang="sr-Latn-R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significant</a:t>
            </a:r>
            <a:r>
              <a:rPr lang="sr-Latn-R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bit)</a:t>
            </a:r>
            <a:r>
              <a:rPr lang="en-US" sz="2400" dirty="0">
                <a:solidFill>
                  <a:srgbClr val="FF3C0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07CE3A-43D4-24BA-C756-03A846FB4782}"/>
              </a:ext>
            </a:extLst>
          </p:cNvPr>
          <p:cNvSpPr txBox="1"/>
          <p:nvPr/>
        </p:nvSpPr>
        <p:spPr>
          <a:xfrm>
            <a:off x="291829" y="2382734"/>
            <a:ext cx="3682259" cy="1334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LSB je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najjednostavnija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najrasprostranjenija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metoda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digitalne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steganografije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Zasniva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se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tome da se </a:t>
            </a:r>
            <a:r>
              <a:rPr lang="en-GB" sz="1100" b="1" dirty="0" err="1">
                <a:solidFill>
                  <a:srgbClr val="FF3C01"/>
                </a:solidFill>
                <a:latin typeface="Lato" panose="020F0502020204030203" pitchFamily="34" charset="0"/>
              </a:rPr>
              <a:t>najmanje</a:t>
            </a:r>
            <a:r>
              <a:rPr lang="en-GB" sz="1100" b="1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 err="1">
                <a:solidFill>
                  <a:srgbClr val="FF3C01"/>
                </a:solidFill>
                <a:latin typeface="Lato" panose="020F0502020204030203" pitchFamily="34" charset="0"/>
              </a:rPr>
              <a:t>značajan</a:t>
            </a:r>
            <a:r>
              <a:rPr lang="en-GB" sz="1100" b="1" dirty="0">
                <a:solidFill>
                  <a:srgbClr val="FF3C01"/>
                </a:solidFill>
                <a:latin typeface="Lato" panose="020F0502020204030203" pitchFamily="34" charset="0"/>
              </a:rPr>
              <a:t> bit u </a:t>
            </a:r>
            <a:r>
              <a:rPr lang="en-GB" sz="1100" b="1" dirty="0" err="1">
                <a:solidFill>
                  <a:srgbClr val="FF3C01"/>
                </a:solidFill>
                <a:latin typeface="Lato" panose="020F0502020204030203" pitchFamily="34" charset="0"/>
              </a:rPr>
              <a:t>pikselima</a:t>
            </a:r>
            <a:r>
              <a:rPr lang="en-GB" sz="1100" b="1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 err="1">
                <a:solidFill>
                  <a:srgbClr val="FF3C01"/>
                </a:solidFill>
                <a:latin typeface="Lato" panose="020F0502020204030203" pitchFamily="34" charset="0"/>
              </a:rPr>
              <a:t>slike</a:t>
            </a:r>
            <a:r>
              <a:rPr lang="en-GB" sz="1100" b="1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 err="1">
                <a:solidFill>
                  <a:srgbClr val="FF3C01"/>
                </a:solidFill>
                <a:latin typeface="Lato" panose="020F0502020204030203" pitchFamily="34" charset="0"/>
              </a:rPr>
              <a:t>zameni</a:t>
            </a:r>
            <a:r>
              <a:rPr lang="en-GB" sz="1100" b="1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 err="1">
                <a:solidFill>
                  <a:srgbClr val="FF3C01"/>
                </a:solidFill>
                <a:latin typeface="Lato" panose="020F0502020204030203" pitchFamily="34" charset="0"/>
              </a:rPr>
              <a:t>bitovima</a:t>
            </a:r>
            <a:r>
              <a:rPr lang="en-GB" sz="1100" b="1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 err="1">
                <a:solidFill>
                  <a:srgbClr val="FF3C01"/>
                </a:solidFill>
                <a:latin typeface="Lato" panose="020F0502020204030203" pitchFamily="34" charset="0"/>
              </a:rPr>
              <a:t>skrivene</a:t>
            </a:r>
            <a:r>
              <a:rPr lang="en-GB" sz="1100" b="1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 err="1">
                <a:solidFill>
                  <a:srgbClr val="FF3C01"/>
                </a:solidFill>
                <a:latin typeface="Lato" panose="020F0502020204030203" pitchFamily="34" charset="0"/>
              </a:rPr>
              <a:t>poruke</a:t>
            </a:r>
            <a:r>
              <a:rPr lang="en-GB" sz="1100" dirty="0">
                <a:solidFill>
                  <a:srgbClr val="FF3C01"/>
                </a:solidFill>
                <a:latin typeface="Lato" panose="020F0502020204030203" pitchFamily="34" charset="0"/>
              </a:rPr>
              <a:t>, 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a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pošto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je ta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promena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minimalna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ljudsko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oko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je ne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može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primetiti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US" sz="1100" dirty="0">
              <a:solidFill>
                <a:schemeClr val="bg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C9928-372A-7525-22F7-C7040841FBFA}"/>
              </a:ext>
            </a:extLst>
          </p:cNvPr>
          <p:cNvSpPr txBox="1"/>
          <p:nvPr/>
        </p:nvSpPr>
        <p:spPr>
          <a:xfrm>
            <a:off x="291829" y="2125536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200" b="1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Šta je LSB?</a:t>
            </a:r>
            <a:endParaRPr lang="en-US" sz="1200" b="1" spc="3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709D0-1626-2B19-88EC-6B44DCDFB936}"/>
              </a:ext>
            </a:extLst>
          </p:cNvPr>
          <p:cNvSpPr txBox="1"/>
          <p:nvPr/>
        </p:nvSpPr>
        <p:spPr>
          <a:xfrm>
            <a:off x="566323" y="4289056"/>
            <a:ext cx="3682259" cy="1334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Svaki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piksel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slici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ima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vrednosti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(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npr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 RGB). LSB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tehnika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uzima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poslednji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bit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tih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vrednosti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zamenjuje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ga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bitom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poruke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 Na primer,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promena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boje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110010</a:t>
            </a:r>
            <a:r>
              <a:rPr lang="en-GB" sz="1100" b="1" dirty="0">
                <a:solidFill>
                  <a:schemeClr val="bg1"/>
                </a:solidFill>
                <a:latin typeface="Lato" panose="020F0502020204030203" pitchFamily="34" charset="0"/>
              </a:rPr>
              <a:t>0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110010</a:t>
            </a:r>
            <a:r>
              <a:rPr lang="en-GB" sz="1100" b="1" dirty="0">
                <a:solidFill>
                  <a:schemeClr val="bg1"/>
                </a:solidFill>
                <a:latin typeface="Lato" panose="020F0502020204030203" pitchFamily="34" charset="0"/>
              </a:rPr>
              <a:t>1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vizuelno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je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neprimetna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ali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omogućava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unos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ogromne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količine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podataka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običnu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fotografiju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US" sz="1100" dirty="0">
              <a:solidFill>
                <a:schemeClr val="bg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571F2-E9ED-48F0-C20F-688F33DCCE24}"/>
              </a:ext>
            </a:extLst>
          </p:cNvPr>
          <p:cNvSpPr txBox="1"/>
          <p:nvPr/>
        </p:nvSpPr>
        <p:spPr>
          <a:xfrm>
            <a:off x="566323" y="4031858"/>
            <a:ext cx="3297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200" b="1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Kako funkcioniše u praksi?</a:t>
            </a:r>
            <a:endParaRPr lang="en-US" sz="1200" b="1" spc="3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9807F-F9EE-0411-93D7-14FB885444E1}"/>
              </a:ext>
            </a:extLst>
          </p:cNvPr>
          <p:cNvSpPr txBox="1"/>
          <p:nvPr/>
        </p:nvSpPr>
        <p:spPr>
          <a:xfrm>
            <a:off x="4658066" y="4957923"/>
            <a:ext cx="4069018" cy="1080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LSB je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ranjiv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kompresiju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prepakivanje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digitalnu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analizu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 Alati za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forenziku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mogu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otkriti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neprirodne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promene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bitovima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pa se u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bezbednosnim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sistemima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često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kombinuje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dodatnim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zaštitnim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slojevima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US" sz="1100" dirty="0">
              <a:solidFill>
                <a:schemeClr val="bg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A3987-7FBF-98AF-3B26-8C932F7EA3B4}"/>
              </a:ext>
            </a:extLst>
          </p:cNvPr>
          <p:cNvSpPr txBox="1"/>
          <p:nvPr/>
        </p:nvSpPr>
        <p:spPr>
          <a:xfrm>
            <a:off x="4658066" y="4700725"/>
            <a:ext cx="34676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200" b="1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Slabosti i bezbednosni rizici</a:t>
            </a:r>
            <a:endParaRPr lang="en-US" sz="1200" b="1" spc="3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329C50-19F4-3B0A-C272-1108D617D99C}"/>
              </a:ext>
            </a:extLst>
          </p:cNvPr>
          <p:cNvSpPr txBox="1"/>
          <p:nvPr/>
        </p:nvSpPr>
        <p:spPr>
          <a:xfrm>
            <a:off x="4388275" y="1700283"/>
            <a:ext cx="3577683" cy="1582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100" dirty="0">
                <a:solidFill>
                  <a:schemeClr val="bg1"/>
                </a:solidFill>
                <a:latin typeface="Lato" panose="020F0502020204030203" pitchFamily="34" charset="0"/>
              </a:rPr>
              <a:t>Brza i jednostavna za implementaciju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100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 menja vidljivo kvalitet slike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100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Omogućava skladištenje velike količine podataka</a:t>
            </a:r>
          </a:p>
          <a:p>
            <a:pPr algn="just">
              <a:lnSpc>
                <a:spcPct val="150000"/>
              </a:lnSpc>
            </a:pPr>
            <a:r>
              <a:rPr lang="pl-PL" sz="1100" dirty="0">
                <a:solidFill>
                  <a:schemeClr val="bg1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Zbog ovih prednosti LSB je standardna tehnika za skrivenu komunikaciju i osnovna polazna tačka za naprednije metode</a:t>
            </a:r>
            <a:endParaRPr lang="en-US" sz="1100" dirty="0">
              <a:solidFill>
                <a:schemeClr val="bg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264CB3-F238-B8FF-4BBE-986E39B96014}"/>
              </a:ext>
            </a:extLst>
          </p:cNvPr>
          <p:cNvSpPr txBox="1"/>
          <p:nvPr/>
        </p:nvSpPr>
        <p:spPr>
          <a:xfrm>
            <a:off x="4388275" y="1443085"/>
            <a:ext cx="26613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200" b="1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Prednosti LSB metode</a:t>
            </a:r>
            <a:endParaRPr lang="en-US" sz="1200" b="1" spc="3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3" name="Picture Placeholder 22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5230DE13-1F39-1EE6-3B11-93A07132A4C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2" r="26332"/>
          <a:stretch>
            <a:fillRect/>
          </a:stretch>
        </p:blipFill>
        <p:spPr>
          <a:xfrm>
            <a:off x="8123238" y="0"/>
            <a:ext cx="4068762" cy="44958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FC0C1C-B530-2B34-932C-BD4AA7560B58}"/>
              </a:ext>
            </a:extLst>
          </p:cNvPr>
          <p:cNvSpPr/>
          <p:nvPr/>
        </p:nvSpPr>
        <p:spPr>
          <a:xfrm>
            <a:off x="8300016" y="3014425"/>
            <a:ext cx="1137615" cy="1625600"/>
          </a:xfrm>
          <a:prstGeom prst="rect">
            <a:avLst/>
          </a:prstGeom>
          <a:solidFill>
            <a:srgbClr val="FF3C01"/>
          </a:solidFill>
          <a:ln>
            <a:noFill/>
          </a:ln>
          <a:effectLst>
            <a:outerShdw blurRad="76200" dist="2159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01A3372B-FDCF-610E-AB2D-8781F3213C53}"/>
              </a:ext>
            </a:extLst>
          </p:cNvPr>
          <p:cNvSpPr/>
          <p:nvPr/>
        </p:nvSpPr>
        <p:spPr>
          <a:xfrm>
            <a:off x="7771944" y="3340500"/>
            <a:ext cx="1031350" cy="103135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8D5306-EB81-A432-9064-5BCDAE63A753}"/>
              </a:ext>
            </a:extLst>
          </p:cNvPr>
          <p:cNvSpPr/>
          <p:nvPr/>
        </p:nvSpPr>
        <p:spPr>
          <a:xfrm>
            <a:off x="9242438" y="4389720"/>
            <a:ext cx="576380" cy="576380"/>
          </a:xfrm>
          <a:prstGeom prst="rect">
            <a:avLst/>
          </a:prstGeom>
          <a:noFill/>
          <a:ln w="28575">
            <a:solidFill>
              <a:srgbClr val="FF3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65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9BDAF71-7166-782A-3A01-5C431180C35D}"/>
              </a:ext>
            </a:extLst>
          </p:cNvPr>
          <p:cNvSpPr/>
          <p:nvPr/>
        </p:nvSpPr>
        <p:spPr>
          <a:xfrm>
            <a:off x="4568918" y="3705282"/>
            <a:ext cx="1137615" cy="1625600"/>
          </a:xfrm>
          <a:prstGeom prst="rect">
            <a:avLst/>
          </a:prstGeom>
          <a:solidFill>
            <a:srgbClr val="FF3C01"/>
          </a:solidFill>
          <a:ln>
            <a:noFill/>
          </a:ln>
          <a:effectLst>
            <a:outerShdw blurRad="76200" dist="2159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CE2F0D8-7979-CD48-3C5E-DB18BC959C23}"/>
              </a:ext>
            </a:extLst>
          </p:cNvPr>
          <p:cNvSpPr/>
          <p:nvPr/>
        </p:nvSpPr>
        <p:spPr>
          <a:xfrm>
            <a:off x="5139642" y="4014555"/>
            <a:ext cx="1031350" cy="103135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1873F-1FF6-DA86-7C64-34FB23BA008A}"/>
              </a:ext>
            </a:extLst>
          </p:cNvPr>
          <p:cNvSpPr/>
          <p:nvPr/>
        </p:nvSpPr>
        <p:spPr>
          <a:xfrm>
            <a:off x="4277900" y="5045905"/>
            <a:ext cx="576380" cy="576380"/>
          </a:xfrm>
          <a:prstGeom prst="rect">
            <a:avLst/>
          </a:prstGeom>
          <a:noFill/>
          <a:ln w="28575">
            <a:solidFill>
              <a:srgbClr val="FF3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C3AC5C-0475-3C4E-1D34-51362AC68112}"/>
              </a:ext>
            </a:extLst>
          </p:cNvPr>
          <p:cNvGrpSpPr/>
          <p:nvPr/>
        </p:nvGrpSpPr>
        <p:grpSpPr>
          <a:xfrm>
            <a:off x="1733906" y="3705282"/>
            <a:ext cx="893732" cy="90448"/>
            <a:chOff x="5201930" y="5132889"/>
            <a:chExt cx="884545" cy="895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1B86AD1-C585-5BD6-8C6C-FA1A11BD050E}"/>
                </a:ext>
              </a:extLst>
            </p:cNvPr>
            <p:cNvSpPr/>
            <p:nvPr/>
          </p:nvSpPr>
          <p:spPr>
            <a:xfrm>
              <a:off x="5201930" y="5132892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91C9304-13CC-EFBA-F503-480FFA4EE888}"/>
                </a:ext>
              </a:extLst>
            </p:cNvPr>
            <p:cNvSpPr/>
            <p:nvPr/>
          </p:nvSpPr>
          <p:spPr>
            <a:xfrm>
              <a:off x="5468630" y="5132891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3F94B35-9780-4278-3731-852C6ADE9006}"/>
                </a:ext>
              </a:extLst>
            </p:cNvPr>
            <p:cNvSpPr/>
            <p:nvPr/>
          </p:nvSpPr>
          <p:spPr>
            <a:xfrm>
              <a:off x="5735330" y="5132890"/>
              <a:ext cx="89515" cy="89515"/>
            </a:xfrm>
            <a:prstGeom prst="ellipse">
              <a:avLst/>
            </a:prstGeom>
            <a:solidFill>
              <a:srgbClr val="FF3C01"/>
            </a:solidFill>
            <a:ln w="9525">
              <a:solidFill>
                <a:srgbClr val="FF3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3F7F8BB-6A13-C85E-3B24-EDEA26F8011A}"/>
                </a:ext>
              </a:extLst>
            </p:cNvPr>
            <p:cNvSpPr/>
            <p:nvPr/>
          </p:nvSpPr>
          <p:spPr>
            <a:xfrm>
              <a:off x="5996960" y="5132889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49A24F-B5F3-3EF6-40BD-D9BD008484C4}"/>
              </a:ext>
            </a:extLst>
          </p:cNvPr>
          <p:cNvSpPr txBox="1"/>
          <p:nvPr/>
        </p:nvSpPr>
        <p:spPr>
          <a:xfrm>
            <a:off x="5899096" y="696121"/>
            <a:ext cx="2848857" cy="830997"/>
          </a:xfrm>
          <a:prstGeom prst="rect">
            <a:avLst/>
          </a:prstGeom>
          <a:noFill/>
          <a:effectLst>
            <a:outerShdw blurRad="127000" dist="190500" dir="8100000" algn="tr" rotWithShape="0">
              <a:prstClr val="black">
                <a:alpha val="58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r-Latn-R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PVD (</a:t>
            </a:r>
            <a:r>
              <a:rPr lang="sr-Latn-R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Pixel</a:t>
            </a:r>
            <a:r>
              <a:rPr lang="sr-Latn-R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sr-Latn-R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Value</a:t>
            </a:r>
            <a:r>
              <a:rPr lang="sr-Latn-R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  <a:p>
            <a:r>
              <a:rPr lang="sr-Latn-R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Differencing</a:t>
            </a:r>
            <a:r>
              <a:rPr lang="sr-Latn-R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</a:t>
            </a:r>
            <a:r>
              <a:rPr lang="en-US" sz="2400" dirty="0">
                <a:solidFill>
                  <a:srgbClr val="FF3C0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4D9AB-390E-681A-21C4-F9A7B602E577}"/>
              </a:ext>
            </a:extLst>
          </p:cNvPr>
          <p:cNvSpPr txBox="1"/>
          <p:nvPr/>
        </p:nvSpPr>
        <p:spPr>
          <a:xfrm>
            <a:off x="5899096" y="1527118"/>
            <a:ext cx="2927404" cy="184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Pixel Value Differencing (PVD) je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metoda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steganografije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koja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sakriva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podatke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osnovu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 err="1">
                <a:solidFill>
                  <a:srgbClr val="FF3C01"/>
                </a:solidFill>
                <a:latin typeface="Lato" panose="020F0502020204030203" pitchFamily="34" charset="0"/>
              </a:rPr>
              <a:t>razlike</a:t>
            </a:r>
            <a:r>
              <a:rPr lang="en-GB" sz="1100" b="1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 err="1">
                <a:solidFill>
                  <a:srgbClr val="FF3C01"/>
                </a:solidFill>
                <a:latin typeface="Lato" panose="020F0502020204030203" pitchFamily="34" charset="0"/>
              </a:rPr>
              <a:t>između</a:t>
            </a:r>
            <a:r>
              <a:rPr lang="en-GB" sz="1100" b="1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 err="1">
                <a:solidFill>
                  <a:srgbClr val="FF3C01"/>
                </a:solidFill>
                <a:latin typeface="Lato" panose="020F0502020204030203" pitchFamily="34" charset="0"/>
              </a:rPr>
              <a:t>susednih</a:t>
            </a:r>
            <a:r>
              <a:rPr lang="en-GB" sz="1100" b="1" dirty="0">
                <a:solidFill>
                  <a:srgbClr val="FF3C0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 err="1">
                <a:solidFill>
                  <a:srgbClr val="FF3C01"/>
                </a:solidFill>
                <a:latin typeface="Lato" panose="020F0502020204030203" pitchFamily="34" charset="0"/>
              </a:rPr>
              <a:t>piksela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Umesto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da se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poruka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upisuje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svaki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piksel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isto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PVD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koristi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činjenicu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da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slikama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jačim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kontrastom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dozvoljene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veće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promene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bez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vidljivih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artefakata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US" sz="1100" dirty="0">
              <a:solidFill>
                <a:schemeClr val="bg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D0E5D1-E838-805B-E388-E138EC1B39A7}"/>
              </a:ext>
            </a:extLst>
          </p:cNvPr>
          <p:cNvGrpSpPr/>
          <p:nvPr/>
        </p:nvGrpSpPr>
        <p:grpSpPr>
          <a:xfrm>
            <a:off x="11574055" y="206928"/>
            <a:ext cx="431559" cy="431559"/>
            <a:chOff x="11339527" y="6132408"/>
            <a:chExt cx="556217" cy="55621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1E33A2-1274-B08E-7D62-1F2B2FE4FA84}"/>
                </a:ext>
              </a:extLst>
            </p:cNvPr>
            <p:cNvSpPr/>
            <p:nvPr/>
          </p:nvSpPr>
          <p:spPr>
            <a:xfrm>
              <a:off x="11339527" y="6132408"/>
              <a:ext cx="556217" cy="556217"/>
            </a:xfrm>
            <a:prstGeom prst="rect">
              <a:avLst/>
            </a:prstGeom>
            <a:solidFill>
              <a:srgbClr val="FF3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ircle: Hollow 20">
              <a:extLst>
                <a:ext uri="{FF2B5EF4-FFF2-40B4-BE49-F238E27FC236}">
                  <a16:creationId xmlns:a16="http://schemas.microsoft.com/office/drawing/2014/main" id="{6C862545-0147-99FD-4BAA-DA15FFF3D4C3}"/>
                </a:ext>
              </a:extLst>
            </p:cNvPr>
            <p:cNvSpPr/>
            <p:nvPr/>
          </p:nvSpPr>
          <p:spPr>
            <a:xfrm>
              <a:off x="11454525" y="6236262"/>
              <a:ext cx="320985" cy="320985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674D17-94C3-90BD-365A-D0722CCC34C2}"/>
              </a:ext>
            </a:extLst>
          </p:cNvPr>
          <p:cNvSpPr txBox="1"/>
          <p:nvPr/>
        </p:nvSpPr>
        <p:spPr>
          <a:xfrm>
            <a:off x="8984924" y="2092265"/>
            <a:ext cx="2927404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Umesto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da se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menja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najmanji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bit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svakog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piksela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algoritam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gleda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 err="1">
                <a:solidFill>
                  <a:schemeClr val="bg1"/>
                </a:solidFill>
                <a:latin typeface="Lato" panose="020F0502020204030203" pitchFamily="34" charset="0"/>
              </a:rPr>
              <a:t>parove</a:t>
            </a:r>
            <a:r>
              <a:rPr lang="en-GB" sz="11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 err="1">
                <a:solidFill>
                  <a:schemeClr val="bg1"/>
                </a:solidFill>
                <a:latin typeface="Lato" panose="020F0502020204030203" pitchFamily="34" charset="0"/>
              </a:rPr>
              <a:t>piksela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meri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razliku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njihovih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vrednosti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sr-Latn-RS" sz="11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algn="just"/>
            <a:endParaRPr lang="en-GB" sz="11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Mala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razlika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→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malo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se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podataka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može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sakriti</a:t>
            </a:r>
            <a:endParaRPr lang="en-GB" sz="11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Velika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razlika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→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može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se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sakriti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više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bitova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bez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narušavanja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kvaliteta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slike</a:t>
            </a:r>
            <a:endParaRPr lang="sr-Latn-RS" sz="11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algn="just"/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Ovo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daje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fleksibilniji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prirodniji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skriveni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zapis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F3291-33C4-75F1-26A3-2288ECABA65A}"/>
              </a:ext>
            </a:extLst>
          </p:cNvPr>
          <p:cNvSpPr txBox="1"/>
          <p:nvPr/>
        </p:nvSpPr>
        <p:spPr>
          <a:xfrm>
            <a:off x="6392335" y="4360867"/>
            <a:ext cx="249903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PVD se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koristi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sistemima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gde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je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potrebno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sakriti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veće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količine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podataka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bez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vidljivih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izmena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npr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bezbedna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komunikacija</a:t>
            </a:r>
            <a:endParaRPr lang="en-GB" sz="11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zaštita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intelektualne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svojine</a:t>
            </a:r>
            <a:endParaRPr lang="en-GB" sz="11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skriveno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označavanje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slika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(watermarking)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34FC1-3BBE-BBB4-B9D4-92FD1E0FF1BF}"/>
              </a:ext>
            </a:extLst>
          </p:cNvPr>
          <p:cNvSpPr txBox="1"/>
          <p:nvPr/>
        </p:nvSpPr>
        <p:spPr>
          <a:xfrm>
            <a:off x="6392335" y="4061594"/>
            <a:ext cx="1481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200" b="1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PVD praksa</a:t>
            </a:r>
            <a:endParaRPr lang="en-US" sz="1200" b="1" spc="3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001A4C-E568-CB15-BB77-C8F1B012AD3A}"/>
              </a:ext>
            </a:extLst>
          </p:cNvPr>
          <p:cNvSpPr txBox="1"/>
          <p:nvPr/>
        </p:nvSpPr>
        <p:spPr>
          <a:xfrm>
            <a:off x="9264596" y="5206678"/>
            <a:ext cx="274101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100" dirty="0" err="1">
                <a:solidFill>
                  <a:schemeClr val="bg1"/>
                </a:solidFill>
              </a:rPr>
              <a:t>Iskorišćava</a:t>
            </a:r>
            <a:r>
              <a:rPr lang="en-GB" sz="1100" dirty="0">
                <a:solidFill>
                  <a:schemeClr val="bg1"/>
                </a:solidFill>
              </a:rPr>
              <a:t> </a:t>
            </a:r>
            <a:r>
              <a:rPr lang="en-GB" sz="1100" dirty="0" err="1">
                <a:solidFill>
                  <a:schemeClr val="bg1"/>
                </a:solidFill>
              </a:rPr>
              <a:t>karakteristike</a:t>
            </a:r>
            <a:r>
              <a:rPr lang="en-GB" sz="1100" dirty="0">
                <a:solidFill>
                  <a:schemeClr val="bg1"/>
                </a:solidFill>
              </a:rPr>
              <a:t> </a:t>
            </a:r>
            <a:r>
              <a:rPr lang="en-GB" sz="1100" dirty="0" err="1">
                <a:solidFill>
                  <a:schemeClr val="bg1"/>
                </a:solidFill>
              </a:rPr>
              <a:t>ljudskog</a:t>
            </a:r>
            <a:r>
              <a:rPr lang="en-GB" sz="1100" dirty="0">
                <a:solidFill>
                  <a:schemeClr val="bg1"/>
                </a:solidFill>
              </a:rPr>
              <a:t> </a:t>
            </a:r>
            <a:r>
              <a:rPr lang="en-GB" sz="1100" dirty="0" err="1">
                <a:solidFill>
                  <a:schemeClr val="bg1"/>
                </a:solidFill>
              </a:rPr>
              <a:t>oka</a:t>
            </a:r>
            <a:endParaRPr lang="en-GB" sz="1100" dirty="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100" dirty="0" err="1">
                <a:solidFill>
                  <a:schemeClr val="bg1"/>
                </a:solidFill>
              </a:rPr>
              <a:t>Promene</a:t>
            </a:r>
            <a:r>
              <a:rPr lang="en-GB" sz="1100" dirty="0">
                <a:solidFill>
                  <a:schemeClr val="bg1"/>
                </a:solidFill>
              </a:rPr>
              <a:t> u </a:t>
            </a:r>
            <a:r>
              <a:rPr lang="en-GB" sz="1100" dirty="0" err="1">
                <a:solidFill>
                  <a:schemeClr val="bg1"/>
                </a:solidFill>
              </a:rPr>
              <a:t>slikama</a:t>
            </a:r>
            <a:r>
              <a:rPr lang="en-GB" sz="1100" dirty="0">
                <a:solidFill>
                  <a:schemeClr val="bg1"/>
                </a:solidFill>
              </a:rPr>
              <a:t> </a:t>
            </a:r>
            <a:r>
              <a:rPr lang="en-GB" sz="1100" dirty="0" err="1">
                <a:solidFill>
                  <a:schemeClr val="bg1"/>
                </a:solidFill>
              </a:rPr>
              <a:t>visokog</a:t>
            </a:r>
            <a:r>
              <a:rPr lang="en-GB" sz="1100" dirty="0">
                <a:solidFill>
                  <a:schemeClr val="bg1"/>
                </a:solidFill>
              </a:rPr>
              <a:t> </a:t>
            </a:r>
            <a:r>
              <a:rPr lang="en-GB" sz="1100" dirty="0" err="1">
                <a:solidFill>
                  <a:schemeClr val="bg1"/>
                </a:solidFill>
              </a:rPr>
              <a:t>kontrasta</a:t>
            </a:r>
            <a:r>
              <a:rPr lang="en-GB" sz="1100" dirty="0">
                <a:solidFill>
                  <a:schemeClr val="bg1"/>
                </a:solidFill>
              </a:rPr>
              <a:t> </a:t>
            </a:r>
            <a:r>
              <a:rPr lang="en-GB" sz="1100" dirty="0" err="1">
                <a:solidFill>
                  <a:schemeClr val="bg1"/>
                </a:solidFill>
              </a:rPr>
              <a:t>postaju</a:t>
            </a:r>
            <a:r>
              <a:rPr lang="en-GB" sz="1100" dirty="0">
                <a:solidFill>
                  <a:schemeClr val="bg1"/>
                </a:solidFill>
              </a:rPr>
              <a:t> </a:t>
            </a:r>
            <a:r>
              <a:rPr lang="en-GB" sz="1100" dirty="0" err="1">
                <a:solidFill>
                  <a:schemeClr val="bg1"/>
                </a:solidFill>
              </a:rPr>
              <a:t>praktično</a:t>
            </a:r>
            <a:r>
              <a:rPr lang="en-GB" sz="1100" dirty="0">
                <a:solidFill>
                  <a:schemeClr val="bg1"/>
                </a:solidFill>
              </a:rPr>
              <a:t> </a:t>
            </a:r>
            <a:r>
              <a:rPr lang="en-GB" sz="1100" dirty="0" err="1">
                <a:solidFill>
                  <a:schemeClr val="bg1"/>
                </a:solidFill>
              </a:rPr>
              <a:t>neprimetne</a:t>
            </a:r>
            <a:endParaRPr lang="en-GB" sz="1100" dirty="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100" dirty="0" err="1">
                <a:solidFill>
                  <a:schemeClr val="bg1"/>
                </a:solidFill>
              </a:rPr>
              <a:t>Omogućava</a:t>
            </a:r>
            <a:r>
              <a:rPr lang="en-GB" sz="1100" dirty="0">
                <a:solidFill>
                  <a:schemeClr val="bg1"/>
                </a:solidFill>
              </a:rPr>
              <a:t> </a:t>
            </a:r>
            <a:r>
              <a:rPr lang="en-GB" sz="1100" dirty="0" err="1">
                <a:solidFill>
                  <a:schemeClr val="bg1"/>
                </a:solidFill>
              </a:rPr>
              <a:t>značajno</a:t>
            </a:r>
            <a:r>
              <a:rPr lang="en-GB" sz="1100" dirty="0">
                <a:solidFill>
                  <a:schemeClr val="bg1"/>
                </a:solidFill>
              </a:rPr>
              <a:t> </a:t>
            </a:r>
            <a:r>
              <a:rPr lang="en-GB" sz="1100" dirty="0" err="1">
                <a:solidFill>
                  <a:schemeClr val="bg1"/>
                </a:solidFill>
              </a:rPr>
              <a:t>veći</a:t>
            </a:r>
            <a:r>
              <a:rPr lang="en-GB" sz="1100" dirty="0">
                <a:solidFill>
                  <a:schemeClr val="bg1"/>
                </a:solidFill>
              </a:rPr>
              <a:t> </a:t>
            </a:r>
            <a:r>
              <a:rPr lang="en-GB" sz="1100" dirty="0" err="1">
                <a:solidFill>
                  <a:schemeClr val="bg1"/>
                </a:solidFill>
              </a:rPr>
              <a:t>kapacitet</a:t>
            </a:r>
            <a:r>
              <a:rPr lang="en-GB" sz="1100" dirty="0">
                <a:solidFill>
                  <a:schemeClr val="bg1"/>
                </a:solidFill>
              </a:rPr>
              <a:t> </a:t>
            </a:r>
            <a:r>
              <a:rPr lang="en-GB" sz="1100" dirty="0" err="1">
                <a:solidFill>
                  <a:schemeClr val="bg1"/>
                </a:solidFill>
              </a:rPr>
              <a:t>sakrivanja</a:t>
            </a:r>
            <a:r>
              <a:rPr lang="en-GB" sz="1100" dirty="0">
                <a:solidFill>
                  <a:schemeClr val="bg1"/>
                </a:solidFill>
              </a:rPr>
              <a:t> </a:t>
            </a:r>
            <a:r>
              <a:rPr lang="en-GB" sz="1100" dirty="0" err="1">
                <a:solidFill>
                  <a:schemeClr val="bg1"/>
                </a:solidFill>
              </a:rPr>
              <a:t>nego</a:t>
            </a:r>
            <a:r>
              <a:rPr lang="en-GB" sz="1100" dirty="0">
                <a:solidFill>
                  <a:schemeClr val="bg1"/>
                </a:solidFill>
              </a:rPr>
              <a:t> LSB</a:t>
            </a:r>
          </a:p>
          <a:p>
            <a:pPr algn="just"/>
            <a:r>
              <a:rPr lang="en-GB" sz="1100" dirty="0" err="1">
                <a:solidFill>
                  <a:schemeClr val="bg1"/>
                </a:solidFill>
              </a:rPr>
              <a:t>Rezultat</a:t>
            </a:r>
            <a:r>
              <a:rPr lang="en-GB" sz="1100" dirty="0">
                <a:solidFill>
                  <a:schemeClr val="bg1"/>
                </a:solidFill>
              </a:rPr>
              <a:t> je </a:t>
            </a:r>
            <a:r>
              <a:rPr lang="en-GB" sz="1100" dirty="0" err="1">
                <a:solidFill>
                  <a:schemeClr val="bg1"/>
                </a:solidFill>
              </a:rPr>
              <a:t>vizuelno</a:t>
            </a:r>
            <a:r>
              <a:rPr lang="en-GB" sz="1100" dirty="0">
                <a:solidFill>
                  <a:schemeClr val="bg1"/>
                </a:solidFill>
              </a:rPr>
              <a:t> </a:t>
            </a:r>
            <a:r>
              <a:rPr lang="en-GB" sz="1100" dirty="0" err="1">
                <a:solidFill>
                  <a:schemeClr val="bg1"/>
                </a:solidFill>
              </a:rPr>
              <a:t>stabilna</a:t>
            </a:r>
            <a:r>
              <a:rPr lang="en-GB" sz="1100" dirty="0">
                <a:solidFill>
                  <a:schemeClr val="bg1"/>
                </a:solidFill>
              </a:rPr>
              <a:t> </a:t>
            </a:r>
            <a:r>
              <a:rPr lang="en-GB" sz="1100" dirty="0" err="1">
                <a:solidFill>
                  <a:schemeClr val="bg1"/>
                </a:solidFill>
              </a:rPr>
              <a:t>slika</a:t>
            </a:r>
            <a:r>
              <a:rPr lang="en-GB" sz="1100" dirty="0">
                <a:solidFill>
                  <a:schemeClr val="bg1"/>
                </a:solidFill>
              </a:rPr>
              <a:t> </a:t>
            </a:r>
            <a:r>
              <a:rPr lang="en-GB" sz="1100" dirty="0" err="1">
                <a:solidFill>
                  <a:schemeClr val="bg1"/>
                </a:solidFill>
              </a:rPr>
              <a:t>sa</a:t>
            </a:r>
            <a:r>
              <a:rPr lang="en-GB" sz="1100" dirty="0">
                <a:solidFill>
                  <a:schemeClr val="bg1"/>
                </a:solidFill>
              </a:rPr>
              <a:t> </a:t>
            </a:r>
            <a:r>
              <a:rPr lang="en-GB" sz="1100" dirty="0" err="1">
                <a:solidFill>
                  <a:schemeClr val="bg1"/>
                </a:solidFill>
              </a:rPr>
              <a:t>visokim</a:t>
            </a:r>
            <a:r>
              <a:rPr lang="en-GB" sz="1100" dirty="0">
                <a:solidFill>
                  <a:schemeClr val="bg1"/>
                </a:solidFill>
              </a:rPr>
              <a:t> </a:t>
            </a:r>
            <a:r>
              <a:rPr lang="en-GB" sz="1100" dirty="0" err="1">
                <a:solidFill>
                  <a:schemeClr val="bg1"/>
                </a:solidFill>
              </a:rPr>
              <a:t>stego</a:t>
            </a:r>
            <a:r>
              <a:rPr lang="en-GB" sz="1100" dirty="0">
                <a:solidFill>
                  <a:schemeClr val="bg1"/>
                </a:solidFill>
              </a:rPr>
              <a:t> </a:t>
            </a:r>
            <a:r>
              <a:rPr lang="en-GB" sz="1100" dirty="0" err="1">
                <a:solidFill>
                  <a:schemeClr val="bg1"/>
                </a:solidFill>
              </a:rPr>
              <a:t>kapacitetom</a:t>
            </a:r>
            <a:r>
              <a:rPr lang="en-GB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CD8F13-C233-B717-E1FA-12AF80C9E1E9}"/>
              </a:ext>
            </a:extLst>
          </p:cNvPr>
          <p:cNvSpPr txBox="1"/>
          <p:nvPr/>
        </p:nvSpPr>
        <p:spPr>
          <a:xfrm>
            <a:off x="9264596" y="4907405"/>
            <a:ext cx="2295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200" b="1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Zašto je efikasan?</a:t>
            </a:r>
            <a:endParaRPr lang="en-US" sz="1200" b="1" spc="3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285B8F-ADBC-03D8-0074-1C0136464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22311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CE5A8D-B3C1-3ED5-446F-A3119894218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E43D1E-441E-7627-1280-0EEAD54FCD69}"/>
              </a:ext>
            </a:extLst>
          </p:cNvPr>
          <p:cNvSpPr/>
          <p:nvPr/>
        </p:nvSpPr>
        <p:spPr>
          <a:xfrm>
            <a:off x="1452766" y="2616200"/>
            <a:ext cx="1137615" cy="1625600"/>
          </a:xfrm>
          <a:prstGeom prst="rect">
            <a:avLst/>
          </a:prstGeom>
          <a:solidFill>
            <a:srgbClr val="FF3C01"/>
          </a:solidFill>
          <a:ln>
            <a:noFill/>
          </a:ln>
          <a:effectLst>
            <a:outerShdw blurRad="76200" dist="2159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11BAD44-F0B3-1FFD-15FE-0230AFB17A9D}"/>
              </a:ext>
            </a:extLst>
          </p:cNvPr>
          <p:cNvSpPr/>
          <p:nvPr/>
        </p:nvSpPr>
        <p:spPr>
          <a:xfrm>
            <a:off x="2074706" y="2925473"/>
            <a:ext cx="1031350" cy="1031350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6011D8-A08C-D7A3-8045-B44DCE33643D}"/>
              </a:ext>
            </a:extLst>
          </p:cNvPr>
          <p:cNvSpPr/>
          <p:nvPr/>
        </p:nvSpPr>
        <p:spPr>
          <a:xfrm>
            <a:off x="1042906" y="2209569"/>
            <a:ext cx="576380" cy="576380"/>
          </a:xfrm>
          <a:prstGeom prst="rect">
            <a:avLst/>
          </a:prstGeom>
          <a:noFill/>
          <a:ln w="28575">
            <a:solidFill>
              <a:srgbClr val="FF3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EFD9E-4CDD-3E96-91B7-7A1763E55E44}"/>
              </a:ext>
            </a:extLst>
          </p:cNvPr>
          <p:cNvSpPr txBox="1"/>
          <p:nvPr/>
        </p:nvSpPr>
        <p:spPr>
          <a:xfrm>
            <a:off x="3969078" y="1151147"/>
            <a:ext cx="3432350" cy="830997"/>
          </a:xfrm>
          <a:prstGeom prst="rect">
            <a:avLst/>
          </a:prstGeom>
          <a:noFill/>
          <a:effectLst>
            <a:outerShdw blurRad="127000" dist="190500" dir="8100000" algn="tr" rotWithShape="0">
              <a:prstClr val="black">
                <a:alpha val="58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r-Latn-R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DCT (</a:t>
            </a:r>
            <a:r>
              <a:rPr lang="sr-Latn-R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Discrete</a:t>
            </a:r>
            <a:r>
              <a:rPr lang="sr-Latn-R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sr-Latn-R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Cosine</a:t>
            </a:r>
            <a:endParaRPr lang="sr-Latn-RS" sz="24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/>
            <a:r>
              <a:rPr lang="sr-Latn-R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Transform</a:t>
            </a:r>
            <a:r>
              <a:rPr lang="sr-Latn-R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</a:t>
            </a:r>
            <a:r>
              <a:rPr lang="en-US" sz="2400" dirty="0">
                <a:solidFill>
                  <a:srgbClr val="FF3C0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368C9B-1A02-3329-5E1B-D20941C47FF0}"/>
              </a:ext>
            </a:extLst>
          </p:cNvPr>
          <p:cNvGrpSpPr/>
          <p:nvPr/>
        </p:nvGrpSpPr>
        <p:grpSpPr>
          <a:xfrm>
            <a:off x="11454525" y="312180"/>
            <a:ext cx="431559" cy="431559"/>
            <a:chOff x="11339527" y="6132408"/>
            <a:chExt cx="556217" cy="55621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E59B4D-A05C-AB36-563C-29EA88347D6D}"/>
                </a:ext>
              </a:extLst>
            </p:cNvPr>
            <p:cNvSpPr/>
            <p:nvPr/>
          </p:nvSpPr>
          <p:spPr>
            <a:xfrm>
              <a:off x="11339527" y="6132408"/>
              <a:ext cx="556217" cy="556217"/>
            </a:xfrm>
            <a:prstGeom prst="rect">
              <a:avLst/>
            </a:prstGeom>
            <a:solidFill>
              <a:srgbClr val="FF3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ircle: Hollow 23">
              <a:extLst>
                <a:ext uri="{FF2B5EF4-FFF2-40B4-BE49-F238E27FC236}">
                  <a16:creationId xmlns:a16="http://schemas.microsoft.com/office/drawing/2014/main" id="{00DDCD8B-1BC6-DBA5-E2F7-57FC6FDA758F}"/>
                </a:ext>
              </a:extLst>
            </p:cNvPr>
            <p:cNvSpPr/>
            <p:nvPr/>
          </p:nvSpPr>
          <p:spPr>
            <a:xfrm>
              <a:off x="11454525" y="6236262"/>
              <a:ext cx="320985" cy="320985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D4BBCE4-998D-1120-F252-B906B68438AF}"/>
              </a:ext>
            </a:extLst>
          </p:cNvPr>
          <p:cNvSpPr txBox="1"/>
          <p:nvPr/>
        </p:nvSpPr>
        <p:spPr>
          <a:xfrm>
            <a:off x="3649133" y="2101923"/>
            <a:ext cx="48312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100" b="1" dirty="0">
                <a:solidFill>
                  <a:schemeClr val="bg1"/>
                </a:solidFill>
                <a:latin typeface="Lato" panose="020F0502020204030203" pitchFamily="34" charset="0"/>
              </a:rPr>
              <a:t>Discrete Cosine Transform (DCT)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je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metoda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koja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transformiše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sliku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iz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prostornog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frekvencijski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domen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što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omogućava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da se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podaci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skrivaju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srednjim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frekvencijama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slike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ostavljajući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vizuelni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izgled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gotovo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nepromenjenim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Prednost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DCT-a je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što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je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robustan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kompresiju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(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npr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 JPEG),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neprimetan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oku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otporan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uobičajene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izmene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slika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mreži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što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ga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čini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idealnim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za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sigurno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skrivanje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informacija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 Mane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manji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kapacitet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za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skrivene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podatke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mogućnost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pojave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float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grešaka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prilikom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transformacije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što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se u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SecureTalk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-u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rešava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skaliranjem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preciznim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kodiranjem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326373-D658-6967-3E93-B123FD6D852E}"/>
              </a:ext>
            </a:extLst>
          </p:cNvPr>
          <p:cNvSpPr txBox="1"/>
          <p:nvPr/>
        </p:nvSpPr>
        <p:spPr>
          <a:xfrm>
            <a:off x="3586669" y="4098840"/>
            <a:ext cx="4893732" cy="209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100" b="1" dirty="0">
                <a:solidFill>
                  <a:schemeClr val="bg1"/>
                </a:solidFill>
                <a:latin typeface="Lato" panose="020F0502020204030203" pitchFamily="34" charset="0"/>
              </a:rPr>
              <a:t>DCT (Discrete Cosine Transform)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uzima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blok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piksela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slike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(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najčešće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8×8)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transformiše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ih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iz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prostornog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domena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(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vrednosti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piksela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) u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frekvencijski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domen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(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koeficijente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koji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predstavljaju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osnovne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talase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slici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).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Svaki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koeficijent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predstavlja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određenu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frekvenciju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: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donji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koeficijenti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niske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frekvencije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(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glavni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oblik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slike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),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srednji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koeficijenti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nose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detalje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a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visoke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frekvencije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sitni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šumovi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detalji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 Za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skrivanje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podataka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u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steganografiji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DCT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menja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 err="1">
                <a:solidFill>
                  <a:schemeClr val="bg1"/>
                </a:solidFill>
                <a:latin typeface="Lato" panose="020F0502020204030203" pitchFamily="34" charset="0"/>
              </a:rPr>
              <a:t>srednje</a:t>
            </a:r>
            <a:r>
              <a:rPr lang="en-GB" sz="11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 err="1">
                <a:solidFill>
                  <a:schemeClr val="bg1"/>
                </a:solidFill>
                <a:latin typeface="Lato" panose="020F0502020204030203" pitchFamily="34" charset="0"/>
              </a:rPr>
              <a:t>frekvencijske</a:t>
            </a:r>
            <a:r>
              <a:rPr lang="en-GB" sz="1100" b="1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b="1" dirty="0" err="1">
                <a:solidFill>
                  <a:schemeClr val="bg1"/>
                </a:solidFill>
                <a:latin typeface="Lato" panose="020F0502020204030203" pitchFamily="34" charset="0"/>
              </a:rPr>
              <a:t>koeficijente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jer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to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minimalno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utiče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izgled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slike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, a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omogućava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da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poruka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ostane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neprimetna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oku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robusna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na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GB" sz="1100" dirty="0" err="1">
                <a:solidFill>
                  <a:schemeClr val="bg1"/>
                </a:solidFill>
                <a:latin typeface="Lato" panose="020F0502020204030203" pitchFamily="34" charset="0"/>
              </a:rPr>
              <a:t>kompresiju</a:t>
            </a:r>
            <a:r>
              <a:rPr lang="en-GB" sz="11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en-US" sz="1100" dirty="0">
              <a:solidFill>
                <a:schemeClr val="bg1"/>
              </a:solidFill>
              <a:latin typeface="Lato" panose="020F050202020403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B8CFD1-32B4-CDF0-0B12-8C208CB1F57D}"/>
              </a:ext>
            </a:extLst>
          </p:cNvPr>
          <p:cNvGrpSpPr/>
          <p:nvPr/>
        </p:nvGrpSpPr>
        <p:grpSpPr>
          <a:xfrm>
            <a:off x="1331096" y="1151147"/>
            <a:ext cx="893732" cy="90448"/>
            <a:chOff x="5201930" y="5132889"/>
            <a:chExt cx="884545" cy="8951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D424637-8943-5BAC-1623-A89F1C1CB0DC}"/>
                </a:ext>
              </a:extLst>
            </p:cNvPr>
            <p:cNvSpPr/>
            <p:nvPr/>
          </p:nvSpPr>
          <p:spPr>
            <a:xfrm>
              <a:off x="5201930" y="5132892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0D9748E-E22F-316B-B493-23B790D2292B}"/>
                </a:ext>
              </a:extLst>
            </p:cNvPr>
            <p:cNvSpPr/>
            <p:nvPr/>
          </p:nvSpPr>
          <p:spPr>
            <a:xfrm>
              <a:off x="5468630" y="5132891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5C7EB5-CCC5-3A4F-9EB9-9A669B4098BB}"/>
                </a:ext>
              </a:extLst>
            </p:cNvPr>
            <p:cNvSpPr/>
            <p:nvPr/>
          </p:nvSpPr>
          <p:spPr>
            <a:xfrm>
              <a:off x="5735330" y="5132890"/>
              <a:ext cx="89515" cy="89515"/>
            </a:xfrm>
            <a:prstGeom prst="ellipse">
              <a:avLst/>
            </a:prstGeom>
            <a:solidFill>
              <a:srgbClr val="FF3C01"/>
            </a:solidFill>
            <a:ln w="9525">
              <a:solidFill>
                <a:srgbClr val="FF3C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86DA1F0-E30D-DA67-8F17-B1B1DD6373B3}"/>
                </a:ext>
              </a:extLst>
            </p:cNvPr>
            <p:cNvSpPr/>
            <p:nvPr/>
          </p:nvSpPr>
          <p:spPr>
            <a:xfrm>
              <a:off x="5996960" y="5132889"/>
              <a:ext cx="89515" cy="89515"/>
            </a:xfrm>
            <a:prstGeom prst="ellipse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C93FD85-15B7-3F83-8E64-BF78CFD2FA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7523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6132</TotalTime>
  <Words>1840</Words>
  <Application>Microsoft Office PowerPoint</Application>
  <PresentationFormat>Widescreen</PresentationFormat>
  <Paragraphs>102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Lato</vt:lpstr>
      <vt:lpstr>Open Sans ExtraBold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fahreza pratama</dc:creator>
  <cp:lastModifiedBy>Milan Jovanovic</cp:lastModifiedBy>
  <cp:revision>661</cp:revision>
  <dcterms:created xsi:type="dcterms:W3CDTF">2020-08-23T05:44:29Z</dcterms:created>
  <dcterms:modified xsi:type="dcterms:W3CDTF">2025-11-26T13:59:51Z</dcterms:modified>
</cp:coreProperties>
</file>